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74" r:id="rId6"/>
    <p:sldId id="280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62" r:id="rId16"/>
    <p:sldId id="265" r:id="rId17"/>
    <p:sldId id="293" r:id="rId18"/>
    <p:sldId id="270" r:id="rId19"/>
    <p:sldId id="279" r:id="rId20"/>
    <p:sldId id="269" r:id="rId21"/>
    <p:sldId id="277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a Isabelle Lodding" initials="PIL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4C"/>
    <a:srgbClr val="005B6F"/>
    <a:srgbClr val="9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RGHFI001\HOME\Documents\DATASET%20til%20CASPAR%2020MARTS\DT\Tabel%202\Table2_figurer17SE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639312477825E-2"/>
          <c:y val="6.4319790491115025E-2"/>
          <c:w val="0.80586621647773904"/>
          <c:h val="0.73456725089749075"/>
        </c:manualLayout>
      </c:layout>
      <c:lineChart>
        <c:grouping val="standard"/>
        <c:varyColors val="0"/>
        <c:ser>
          <c:idx val="0"/>
          <c:order val="0"/>
          <c:tx>
            <c:strRef>
              <c:f>'Ark6'!$B$12</c:f>
              <c:strCache>
                <c:ptCount val="1"/>
                <c:pt idx="0">
                  <c:v>ln copies</c:v>
                </c:pt>
              </c:strCache>
            </c:strRef>
          </c:tx>
          <c:spPr>
            <a:ln w="38100"/>
          </c:spPr>
          <c:marker>
            <c:spPr>
              <a:solidFill>
                <a:srgbClr val="1F497D">
                  <a:lumMod val="60000"/>
                  <a:lumOff val="40000"/>
                </a:srgbClr>
              </a:solidFill>
              <a:ln w="25400">
                <a:noFill/>
              </a:ln>
            </c:spPr>
          </c:marker>
          <c:dPt>
            <c:idx val="4"/>
            <c:bubble3D val="0"/>
          </c:dPt>
          <c:dPt>
            <c:idx val="5"/>
            <c:bubble3D val="0"/>
          </c:dPt>
          <c:cat>
            <c:numRef>
              <c:f>'Ark6'!$A$13:$A$18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50</c:v>
                </c:pt>
              </c:numCache>
            </c:numRef>
          </c:cat>
          <c:val>
            <c:numRef>
              <c:f>'Ark6'!$B$13:$B$18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6</c:v>
                </c:pt>
                <c:pt idx="5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1792"/>
        <c:axId val="39650048"/>
      </c:lineChart>
      <c:catAx>
        <c:axId val="2881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dirty="0"/>
                  <a:t>Days </a:t>
                </a:r>
                <a:r>
                  <a:rPr lang="en-GB" sz="1600" noProof="0" dirty="0" smtClean="0"/>
                  <a:t>after</a:t>
                </a:r>
                <a:r>
                  <a:rPr lang="da-DK" sz="1600" dirty="0" smtClean="0"/>
                  <a:t> transplantation</a:t>
                </a:r>
                <a:endParaRPr lang="da-DK" sz="1600" dirty="0"/>
              </a:p>
            </c:rich>
          </c:tx>
          <c:layout>
            <c:manualLayout>
              <c:xMode val="edge"/>
              <c:yMode val="edge"/>
              <c:x val="0.73235959893345193"/>
              <c:y val="0.737335654225553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39650048"/>
        <c:crosses val="autoZero"/>
        <c:auto val="1"/>
        <c:lblAlgn val="ctr"/>
        <c:lblOffset val="100"/>
        <c:noMultiLvlLbl val="0"/>
      </c:catAx>
      <c:valAx>
        <c:axId val="39650048"/>
        <c:scaling>
          <c:orientation val="minMax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b="1" i="0" baseline="0">
                    <a:effectLst/>
                  </a:rPr>
                  <a:t>CMV DNA measured in plasma, ln (copies/mL)</a:t>
                </a:r>
                <a:endParaRPr lang="da-DK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4.5839440778981545E-3"/>
              <c:y val="8.38773761979663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2881792"/>
        <c:crosses val="autoZero"/>
        <c:crossBetween val="midCat"/>
      </c:valAx>
      <c:spPr>
        <a:ln w="28575"/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639312477825E-2"/>
          <c:y val="6.4319790491115025E-2"/>
          <c:w val="0.80586621647773904"/>
          <c:h val="0.73456725089749075"/>
        </c:manualLayout>
      </c:layout>
      <c:lineChart>
        <c:grouping val="standard"/>
        <c:varyColors val="0"/>
        <c:ser>
          <c:idx val="0"/>
          <c:order val="0"/>
          <c:tx>
            <c:strRef>
              <c:f>'Ark6'!$B$12</c:f>
              <c:strCache>
                <c:ptCount val="1"/>
                <c:pt idx="0">
                  <c:v>ln copies</c:v>
                </c:pt>
              </c:strCache>
            </c:strRef>
          </c:tx>
          <c:spPr>
            <a:ln w="38100"/>
          </c:spPr>
          <c:marker>
            <c:spPr>
              <a:solidFill>
                <a:srgbClr val="1F497D">
                  <a:lumMod val="60000"/>
                  <a:lumOff val="40000"/>
                </a:srgbClr>
              </a:solidFill>
              <a:ln w="25400">
                <a:noFill/>
              </a:ln>
            </c:spPr>
          </c:marker>
          <c:dPt>
            <c:idx val="4"/>
            <c:bubble3D val="0"/>
          </c:dPt>
          <c:dPt>
            <c:idx val="5"/>
            <c:bubble3D val="0"/>
          </c:dPt>
          <c:cat>
            <c:numRef>
              <c:f>'Ark6'!$A$13:$A$18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50</c:v>
                </c:pt>
              </c:numCache>
            </c:numRef>
          </c:cat>
          <c:val>
            <c:numRef>
              <c:f>'Ark6'!$B$13:$B$18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6</c:v>
                </c:pt>
                <c:pt idx="5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07520"/>
        <c:axId val="86775680"/>
      </c:lineChart>
      <c:catAx>
        <c:axId val="6690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dirty="0"/>
                  <a:t>Days </a:t>
                </a:r>
                <a:r>
                  <a:rPr lang="en-GB" sz="1600" noProof="0" dirty="0" smtClean="0"/>
                  <a:t>after</a:t>
                </a:r>
                <a:r>
                  <a:rPr lang="da-DK" sz="1600" dirty="0" smtClean="0"/>
                  <a:t> transplantation</a:t>
                </a:r>
                <a:endParaRPr lang="da-DK" sz="1600" dirty="0"/>
              </a:p>
            </c:rich>
          </c:tx>
          <c:layout>
            <c:manualLayout>
              <c:xMode val="edge"/>
              <c:yMode val="edge"/>
              <c:x val="0.73235959893345193"/>
              <c:y val="0.737335654225553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86775680"/>
        <c:crosses val="autoZero"/>
        <c:auto val="1"/>
        <c:lblAlgn val="ctr"/>
        <c:lblOffset val="100"/>
        <c:noMultiLvlLbl val="0"/>
      </c:catAx>
      <c:valAx>
        <c:axId val="86775680"/>
        <c:scaling>
          <c:orientation val="minMax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b="1" i="0" baseline="0">
                    <a:effectLst/>
                  </a:rPr>
                  <a:t>CMV DNA measured in plasma, ln (copies/mL)</a:t>
                </a:r>
                <a:endParaRPr lang="da-DK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4.5839440778981545E-3"/>
              <c:y val="8.38773761979663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66907520"/>
        <c:crosses val="autoZero"/>
        <c:crossBetween val="midCat"/>
      </c:valAx>
      <c:spPr>
        <a:ln w="28575"/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639312477825E-2"/>
          <c:y val="6.4319790491115025E-2"/>
          <c:w val="0.80586621647773904"/>
          <c:h val="0.73456725089749075"/>
        </c:manualLayout>
      </c:layout>
      <c:lineChart>
        <c:grouping val="standard"/>
        <c:varyColors val="0"/>
        <c:ser>
          <c:idx val="0"/>
          <c:order val="0"/>
          <c:tx>
            <c:strRef>
              <c:f>'Ark6'!$B$12</c:f>
              <c:strCache>
                <c:ptCount val="1"/>
                <c:pt idx="0">
                  <c:v>ln copies</c:v>
                </c:pt>
              </c:strCache>
            </c:strRef>
          </c:tx>
          <c:spPr>
            <a:ln w="38100"/>
          </c:spPr>
          <c:marker>
            <c:spPr>
              <a:solidFill>
                <a:srgbClr val="1F497D">
                  <a:lumMod val="60000"/>
                  <a:lumOff val="40000"/>
                </a:srgbClr>
              </a:solidFill>
              <a:ln w="25400">
                <a:noFill/>
              </a:ln>
            </c:spPr>
          </c:marker>
          <c:dPt>
            <c:idx val="4"/>
            <c:bubble3D val="0"/>
          </c:dPt>
          <c:dPt>
            <c:idx val="5"/>
            <c:bubble3D val="0"/>
          </c:dPt>
          <c:cat>
            <c:numRef>
              <c:f>'Ark6'!$A$13:$A$18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50</c:v>
                </c:pt>
              </c:numCache>
            </c:numRef>
          </c:cat>
          <c:val>
            <c:numRef>
              <c:f>'Ark6'!$B$13:$B$18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6</c:v>
                </c:pt>
                <c:pt idx="5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56704"/>
        <c:axId val="107659264"/>
      </c:lineChart>
      <c:catAx>
        <c:axId val="107656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dirty="0"/>
                  <a:t>Days </a:t>
                </a:r>
                <a:r>
                  <a:rPr lang="en-GB" sz="1600" noProof="0" dirty="0" smtClean="0"/>
                  <a:t>after</a:t>
                </a:r>
                <a:r>
                  <a:rPr lang="da-DK" sz="1600" dirty="0" smtClean="0"/>
                  <a:t> transplantation</a:t>
                </a:r>
                <a:endParaRPr lang="da-DK" sz="1600" dirty="0"/>
              </a:p>
            </c:rich>
          </c:tx>
          <c:layout>
            <c:manualLayout>
              <c:xMode val="edge"/>
              <c:yMode val="edge"/>
              <c:x val="0.73235959893345193"/>
              <c:y val="0.737335654225553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07659264"/>
        <c:crosses val="autoZero"/>
        <c:auto val="1"/>
        <c:lblAlgn val="ctr"/>
        <c:lblOffset val="100"/>
        <c:noMultiLvlLbl val="0"/>
      </c:catAx>
      <c:valAx>
        <c:axId val="107659264"/>
        <c:scaling>
          <c:orientation val="minMax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b="1" i="0" baseline="0">
                    <a:effectLst/>
                  </a:rPr>
                  <a:t>CMV DNA measured in plasma, ln (copies/mL)</a:t>
                </a:r>
                <a:endParaRPr lang="da-DK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4.5839440778981545E-3"/>
              <c:y val="8.38773761979663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07656704"/>
        <c:crosses val="autoZero"/>
        <c:crossBetween val="midCat"/>
      </c:valAx>
      <c:spPr>
        <a:ln w="28575"/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639312477825E-2"/>
          <c:y val="6.4319790491115025E-2"/>
          <c:w val="0.80586621647773904"/>
          <c:h val="0.73456725089749075"/>
        </c:manualLayout>
      </c:layout>
      <c:lineChart>
        <c:grouping val="standard"/>
        <c:varyColors val="0"/>
        <c:ser>
          <c:idx val="0"/>
          <c:order val="0"/>
          <c:tx>
            <c:strRef>
              <c:f>'Ark6'!$B$12</c:f>
              <c:strCache>
                <c:ptCount val="1"/>
                <c:pt idx="0">
                  <c:v>ln copies</c:v>
                </c:pt>
              </c:strCache>
            </c:strRef>
          </c:tx>
          <c:spPr>
            <a:ln w="38100"/>
          </c:spPr>
          <c:marker>
            <c:spPr>
              <a:solidFill>
                <a:srgbClr val="1F497D">
                  <a:lumMod val="60000"/>
                  <a:lumOff val="40000"/>
                </a:srgbClr>
              </a:solidFill>
              <a:ln w="25400">
                <a:noFill/>
              </a:ln>
            </c:spPr>
          </c:marker>
          <c:dPt>
            <c:idx val="4"/>
            <c:bubble3D val="0"/>
          </c:dPt>
          <c:dPt>
            <c:idx val="5"/>
            <c:bubble3D val="0"/>
          </c:dPt>
          <c:cat>
            <c:numRef>
              <c:f>'Ark6'!$A$13:$A$18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50</c:v>
                </c:pt>
              </c:numCache>
            </c:numRef>
          </c:cat>
          <c:val>
            <c:numRef>
              <c:f>'Ark6'!$B$13:$B$18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6</c:v>
                </c:pt>
                <c:pt idx="5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15680"/>
        <c:axId val="111417984"/>
      </c:lineChart>
      <c:catAx>
        <c:axId val="11141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dirty="0"/>
                  <a:t>Days </a:t>
                </a:r>
                <a:r>
                  <a:rPr lang="en-GB" sz="1600" noProof="0" dirty="0" smtClean="0"/>
                  <a:t>after</a:t>
                </a:r>
                <a:r>
                  <a:rPr lang="da-DK" sz="1600" dirty="0" smtClean="0"/>
                  <a:t> transplantation</a:t>
                </a:r>
                <a:endParaRPr lang="da-DK" sz="1600" dirty="0"/>
              </a:p>
            </c:rich>
          </c:tx>
          <c:layout>
            <c:manualLayout>
              <c:xMode val="edge"/>
              <c:yMode val="edge"/>
              <c:x val="0.73235959893345193"/>
              <c:y val="0.737335654225553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11417984"/>
        <c:crosses val="autoZero"/>
        <c:auto val="1"/>
        <c:lblAlgn val="ctr"/>
        <c:lblOffset val="100"/>
        <c:noMultiLvlLbl val="0"/>
      </c:catAx>
      <c:valAx>
        <c:axId val="111417984"/>
        <c:scaling>
          <c:orientation val="minMax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b="1" i="0" baseline="0">
                    <a:effectLst/>
                  </a:rPr>
                  <a:t>CMV DNA measured in plasma, ln (copies/mL)</a:t>
                </a:r>
                <a:endParaRPr lang="da-DK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4.5839440778981545E-3"/>
              <c:y val="8.38773761979663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11415680"/>
        <c:crosses val="autoZero"/>
        <c:crossBetween val="midCat"/>
      </c:valAx>
      <c:spPr>
        <a:ln w="28575"/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639312477825E-2"/>
          <c:y val="6.4319790491115025E-2"/>
          <c:w val="0.80586621647773904"/>
          <c:h val="0.73456725089749075"/>
        </c:manualLayout>
      </c:layout>
      <c:lineChart>
        <c:grouping val="standard"/>
        <c:varyColors val="0"/>
        <c:ser>
          <c:idx val="0"/>
          <c:order val="0"/>
          <c:tx>
            <c:strRef>
              <c:f>'Ark6'!$B$12</c:f>
              <c:strCache>
                <c:ptCount val="1"/>
                <c:pt idx="0">
                  <c:v>ln copies</c:v>
                </c:pt>
              </c:strCache>
            </c:strRef>
          </c:tx>
          <c:spPr>
            <a:ln w="38100"/>
          </c:spPr>
          <c:marker>
            <c:spPr>
              <a:solidFill>
                <a:srgbClr val="1F497D">
                  <a:lumMod val="60000"/>
                  <a:lumOff val="40000"/>
                </a:srgbClr>
              </a:solidFill>
              <a:ln w="25400">
                <a:noFill/>
              </a:ln>
            </c:spPr>
          </c:marker>
          <c:dPt>
            <c:idx val="4"/>
            <c:bubble3D val="0"/>
          </c:dPt>
          <c:dPt>
            <c:idx val="5"/>
            <c:bubble3D val="0"/>
          </c:dPt>
          <c:cat>
            <c:numRef>
              <c:f>'Ark6'!$A$13:$A$18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50</c:v>
                </c:pt>
              </c:numCache>
            </c:numRef>
          </c:cat>
          <c:val>
            <c:numRef>
              <c:f>'Ark6'!$B$13:$B$18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6</c:v>
                </c:pt>
                <c:pt idx="5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38944"/>
        <c:axId val="111541248"/>
      </c:lineChart>
      <c:catAx>
        <c:axId val="11153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dirty="0"/>
                  <a:t>Days </a:t>
                </a:r>
                <a:r>
                  <a:rPr lang="en-GB" sz="1600" noProof="0" dirty="0" smtClean="0"/>
                  <a:t>after</a:t>
                </a:r>
                <a:r>
                  <a:rPr lang="da-DK" sz="1600" dirty="0" smtClean="0"/>
                  <a:t> transplantation</a:t>
                </a:r>
                <a:endParaRPr lang="da-DK" sz="1600" dirty="0"/>
              </a:p>
            </c:rich>
          </c:tx>
          <c:layout>
            <c:manualLayout>
              <c:xMode val="edge"/>
              <c:yMode val="edge"/>
              <c:x val="0.73235959893345193"/>
              <c:y val="0.737335654225553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11541248"/>
        <c:crosses val="autoZero"/>
        <c:auto val="1"/>
        <c:lblAlgn val="ctr"/>
        <c:lblOffset val="100"/>
        <c:noMultiLvlLbl val="0"/>
      </c:catAx>
      <c:valAx>
        <c:axId val="111541248"/>
        <c:scaling>
          <c:orientation val="minMax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b="1" i="0" baseline="0">
                    <a:effectLst/>
                  </a:rPr>
                  <a:t>CMV DNA measured in plasma, ln (copies/mL)</a:t>
                </a:r>
                <a:endParaRPr lang="da-DK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4.5839440778981545E-3"/>
              <c:y val="8.38773761979663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11538944"/>
        <c:crosses val="autoZero"/>
        <c:crossBetween val="midCat"/>
      </c:valAx>
      <c:spPr>
        <a:ln w="28575"/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639312477825E-2"/>
          <c:y val="6.4319790491115025E-2"/>
          <c:w val="0.80586621647773904"/>
          <c:h val="0.73456725089749075"/>
        </c:manualLayout>
      </c:layout>
      <c:lineChart>
        <c:grouping val="standard"/>
        <c:varyColors val="0"/>
        <c:ser>
          <c:idx val="0"/>
          <c:order val="0"/>
          <c:tx>
            <c:strRef>
              <c:f>'Ark6'!$B$12</c:f>
              <c:strCache>
                <c:ptCount val="1"/>
                <c:pt idx="0">
                  <c:v>ln copies</c:v>
                </c:pt>
              </c:strCache>
            </c:strRef>
          </c:tx>
          <c:spPr>
            <a:ln w="38100"/>
          </c:spPr>
          <c:marker>
            <c:spPr>
              <a:solidFill>
                <a:srgbClr val="1F497D">
                  <a:lumMod val="60000"/>
                  <a:lumOff val="40000"/>
                </a:srgbClr>
              </a:solidFill>
              <a:ln w="25400">
                <a:noFill/>
              </a:ln>
            </c:spPr>
          </c:marker>
          <c:dPt>
            <c:idx val="4"/>
            <c:bubble3D val="0"/>
          </c:dPt>
          <c:dPt>
            <c:idx val="5"/>
            <c:bubble3D val="0"/>
          </c:dPt>
          <c:cat>
            <c:numRef>
              <c:f>'Ark6'!$A$13:$A$18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50</c:v>
                </c:pt>
              </c:numCache>
            </c:numRef>
          </c:cat>
          <c:val>
            <c:numRef>
              <c:f>'Ark6'!$B$13:$B$18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6</c:v>
                </c:pt>
                <c:pt idx="5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192512"/>
        <c:axId val="112195072"/>
      </c:lineChart>
      <c:catAx>
        <c:axId val="11219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dirty="0"/>
                  <a:t>Days </a:t>
                </a:r>
                <a:r>
                  <a:rPr lang="en-GB" sz="1600" noProof="0" dirty="0" smtClean="0"/>
                  <a:t>after</a:t>
                </a:r>
                <a:r>
                  <a:rPr lang="da-DK" sz="1600" dirty="0" smtClean="0"/>
                  <a:t> transplantation</a:t>
                </a:r>
                <a:endParaRPr lang="da-DK" sz="1600" dirty="0"/>
              </a:p>
            </c:rich>
          </c:tx>
          <c:layout>
            <c:manualLayout>
              <c:xMode val="edge"/>
              <c:yMode val="edge"/>
              <c:x val="0.73235959893345193"/>
              <c:y val="0.737335654225553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12195072"/>
        <c:crosses val="autoZero"/>
        <c:auto val="1"/>
        <c:lblAlgn val="ctr"/>
        <c:lblOffset val="100"/>
        <c:noMultiLvlLbl val="0"/>
      </c:catAx>
      <c:valAx>
        <c:axId val="112195072"/>
        <c:scaling>
          <c:orientation val="minMax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b="1" i="0" baseline="0">
                    <a:effectLst/>
                  </a:rPr>
                  <a:t>CMV DNA measured in plasma, ln (copies/mL)</a:t>
                </a:r>
                <a:endParaRPr lang="da-DK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4.5839440778981545E-3"/>
              <c:y val="8.38773761979663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12192512"/>
        <c:crosses val="autoZero"/>
        <c:crossBetween val="midCat"/>
      </c:valAx>
      <c:spPr>
        <a:ln w="28575"/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639312477825E-2"/>
          <c:y val="6.4319790491115025E-2"/>
          <c:w val="0.80586621647773904"/>
          <c:h val="0.73456725089749075"/>
        </c:manualLayout>
      </c:layout>
      <c:lineChart>
        <c:grouping val="standard"/>
        <c:varyColors val="0"/>
        <c:ser>
          <c:idx val="0"/>
          <c:order val="0"/>
          <c:tx>
            <c:strRef>
              <c:f>'Ark6'!$B$12</c:f>
              <c:strCache>
                <c:ptCount val="1"/>
                <c:pt idx="0">
                  <c:v>ln copies</c:v>
                </c:pt>
              </c:strCache>
            </c:strRef>
          </c:tx>
          <c:spPr>
            <a:ln w="38100"/>
          </c:spPr>
          <c:marker>
            <c:spPr>
              <a:solidFill>
                <a:srgbClr val="1F497D">
                  <a:lumMod val="60000"/>
                  <a:lumOff val="40000"/>
                </a:srgbClr>
              </a:solidFill>
              <a:ln w="25400">
                <a:noFill/>
              </a:ln>
            </c:spPr>
          </c:marker>
          <c:dPt>
            <c:idx val="4"/>
            <c:bubble3D val="0"/>
          </c:dPt>
          <c:dPt>
            <c:idx val="5"/>
            <c:bubble3D val="0"/>
          </c:dPt>
          <c:cat>
            <c:numRef>
              <c:f>'Ark6'!$A$13:$A$18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50</c:v>
                </c:pt>
              </c:numCache>
            </c:numRef>
          </c:cat>
          <c:val>
            <c:numRef>
              <c:f>'Ark6'!$B$13:$B$18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6</c:v>
                </c:pt>
                <c:pt idx="5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260992"/>
        <c:axId val="112722304"/>
      </c:lineChart>
      <c:catAx>
        <c:axId val="112260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dirty="0"/>
                  <a:t>Days </a:t>
                </a:r>
                <a:r>
                  <a:rPr lang="en-GB" sz="1600" noProof="0" dirty="0" smtClean="0"/>
                  <a:t>after</a:t>
                </a:r>
                <a:r>
                  <a:rPr lang="da-DK" sz="1600" dirty="0" smtClean="0"/>
                  <a:t> transplantation</a:t>
                </a:r>
                <a:endParaRPr lang="da-DK" sz="1600" dirty="0"/>
              </a:p>
            </c:rich>
          </c:tx>
          <c:layout>
            <c:manualLayout>
              <c:xMode val="edge"/>
              <c:yMode val="edge"/>
              <c:x val="0.73235959893345193"/>
              <c:y val="0.737335654225553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12722304"/>
        <c:crosses val="autoZero"/>
        <c:auto val="1"/>
        <c:lblAlgn val="ctr"/>
        <c:lblOffset val="100"/>
        <c:noMultiLvlLbl val="0"/>
      </c:catAx>
      <c:valAx>
        <c:axId val="112722304"/>
        <c:scaling>
          <c:orientation val="minMax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b="1" i="0" baseline="0">
                    <a:effectLst/>
                  </a:rPr>
                  <a:t>CMV DNA measured in plasma, ln (copies/mL)</a:t>
                </a:r>
                <a:endParaRPr lang="da-DK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4.5839440778981545E-3"/>
              <c:y val="8.38773761979663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12260992"/>
        <c:crosses val="autoZero"/>
        <c:crossBetween val="midCat"/>
      </c:valAx>
      <c:spPr>
        <a:ln w="28575"/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639312477825E-2"/>
          <c:y val="6.4319790491115025E-2"/>
          <c:w val="0.80586621647773904"/>
          <c:h val="0.73456725089749075"/>
        </c:manualLayout>
      </c:layout>
      <c:lineChart>
        <c:grouping val="standard"/>
        <c:varyColors val="0"/>
        <c:ser>
          <c:idx val="0"/>
          <c:order val="0"/>
          <c:tx>
            <c:strRef>
              <c:f>'Ark6'!$B$12</c:f>
              <c:strCache>
                <c:ptCount val="1"/>
                <c:pt idx="0">
                  <c:v>ln copies</c:v>
                </c:pt>
              </c:strCache>
            </c:strRef>
          </c:tx>
          <c:spPr>
            <a:ln w="38100"/>
          </c:spPr>
          <c:marker>
            <c:spPr>
              <a:solidFill>
                <a:srgbClr val="1F497D">
                  <a:lumMod val="60000"/>
                  <a:lumOff val="40000"/>
                </a:srgbClr>
              </a:solidFill>
              <a:ln w="25400">
                <a:noFill/>
              </a:ln>
            </c:spPr>
          </c:marker>
          <c:dPt>
            <c:idx val="4"/>
            <c:bubble3D val="0"/>
          </c:dPt>
          <c:dPt>
            <c:idx val="5"/>
            <c:bubble3D val="0"/>
          </c:dPt>
          <c:cat>
            <c:numRef>
              <c:f>'Ark6'!$A$13:$A$18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50</c:v>
                </c:pt>
              </c:numCache>
            </c:numRef>
          </c:cat>
          <c:val>
            <c:numRef>
              <c:f>'Ark6'!$B$13:$B$18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6</c:v>
                </c:pt>
                <c:pt idx="5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185728"/>
        <c:axId val="114192384"/>
      </c:lineChart>
      <c:catAx>
        <c:axId val="114185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dirty="0"/>
                  <a:t>Days </a:t>
                </a:r>
                <a:r>
                  <a:rPr lang="en-GB" sz="1600" noProof="0" dirty="0" smtClean="0"/>
                  <a:t>after</a:t>
                </a:r>
                <a:r>
                  <a:rPr lang="da-DK" sz="1600" dirty="0" smtClean="0"/>
                  <a:t> transplantation</a:t>
                </a:r>
                <a:endParaRPr lang="da-DK" sz="1600" dirty="0"/>
              </a:p>
            </c:rich>
          </c:tx>
          <c:layout>
            <c:manualLayout>
              <c:xMode val="edge"/>
              <c:yMode val="edge"/>
              <c:x val="0.73235959893345193"/>
              <c:y val="0.737335654225553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14192384"/>
        <c:crosses val="autoZero"/>
        <c:auto val="1"/>
        <c:lblAlgn val="ctr"/>
        <c:lblOffset val="100"/>
        <c:noMultiLvlLbl val="0"/>
      </c:catAx>
      <c:valAx>
        <c:axId val="114192384"/>
        <c:scaling>
          <c:orientation val="minMax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 b="1" i="0" baseline="0">
                    <a:effectLst/>
                  </a:rPr>
                  <a:t>CMV DNA measured in plasma, ln (copies/mL)</a:t>
                </a:r>
                <a:endParaRPr lang="da-DK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4.5839440778981545E-3"/>
              <c:y val="8.38773761979663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da-DK"/>
          </a:p>
        </c:txPr>
        <c:crossAx val="114185728"/>
        <c:crosses val="autoZero"/>
        <c:crossBetween val="midCat"/>
      </c:valAx>
      <c:spPr>
        <a:ln w="28575"/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37739795760396"/>
          <c:y val="1.8453242322914086E-2"/>
          <c:w val="0.57518700108002574"/>
          <c:h val="0.84314360382231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'Ark1'!$J$2</c:f>
              <c:strCache>
                <c:ptCount val="1"/>
                <c:pt idx="0">
                  <c:v>4th quartile</c:v>
                </c:pt>
              </c:strCache>
            </c:strRef>
          </c:tx>
          <c:spPr>
            <a:solidFill>
              <a:srgbClr val="005B6F"/>
            </a:solidFill>
          </c:spPr>
          <c:invertIfNegative val="0"/>
          <c:cat>
            <c:strRef>
              <c:f>'Ark1'!$I$3:$I$9</c:f>
              <c:strCache>
                <c:ptCount val="7"/>
                <c:pt idx="0">
                  <c:v>Rejection or GVH</c:v>
                </c:pt>
                <c:pt idx="1">
                  <c:v>CMV Syndrome/Disease</c:v>
                </c:pt>
                <c:pt idx="2">
                  <c:v>Intermediary/Low Risk</c:v>
                </c:pt>
                <c:pt idx="3">
                  <c:v>High Risk</c:v>
                </c:pt>
                <c:pt idx="4">
                  <c:v>HSCT</c:v>
                </c:pt>
                <c:pt idx="5">
                  <c:v>SOT</c:v>
                </c:pt>
                <c:pt idx="6">
                  <c:v>Gender (male)</c:v>
                </c:pt>
              </c:strCache>
            </c:strRef>
          </c:cat>
          <c:val>
            <c:numRef>
              <c:f>'Ark1'!$J$3:$J$9</c:f>
              <c:numCache>
                <c:formatCode>0%</c:formatCode>
                <c:ptCount val="7"/>
                <c:pt idx="0">
                  <c:v>0.21</c:v>
                </c:pt>
                <c:pt idx="1">
                  <c:v>0.28999999999999998</c:v>
                </c:pt>
                <c:pt idx="2">
                  <c:v>0.57999999999999996</c:v>
                </c:pt>
                <c:pt idx="3">
                  <c:v>0.42</c:v>
                </c:pt>
                <c:pt idx="4">
                  <c:v>0.54</c:v>
                </c:pt>
                <c:pt idx="5">
                  <c:v>0.46</c:v>
                </c:pt>
                <c:pt idx="6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'Ark1'!$K$2</c:f>
              <c:strCache>
                <c:ptCount val="1"/>
                <c:pt idx="0">
                  <c:v>3rd quartile</c:v>
                </c:pt>
              </c:strCache>
            </c:strRef>
          </c:tx>
          <c:spPr>
            <a:solidFill>
              <a:srgbClr val="00364C"/>
            </a:solidFill>
          </c:spPr>
          <c:invertIfNegative val="0"/>
          <c:cat>
            <c:strRef>
              <c:f>'Ark1'!$I$3:$I$9</c:f>
              <c:strCache>
                <c:ptCount val="7"/>
                <c:pt idx="0">
                  <c:v>Rejection or GVH</c:v>
                </c:pt>
                <c:pt idx="1">
                  <c:v>CMV Syndrome/Disease</c:v>
                </c:pt>
                <c:pt idx="2">
                  <c:v>Intermediary/Low Risk</c:v>
                </c:pt>
                <c:pt idx="3">
                  <c:v>High Risk</c:v>
                </c:pt>
                <c:pt idx="4">
                  <c:v>HSCT</c:v>
                </c:pt>
                <c:pt idx="5">
                  <c:v>SOT</c:v>
                </c:pt>
                <c:pt idx="6">
                  <c:v>Gender (male)</c:v>
                </c:pt>
              </c:strCache>
            </c:strRef>
          </c:cat>
          <c:val>
            <c:numRef>
              <c:f>'Ark1'!$K$3:$K$9</c:f>
              <c:numCache>
                <c:formatCode>0%</c:formatCode>
                <c:ptCount val="7"/>
                <c:pt idx="0">
                  <c:v>0.21</c:v>
                </c:pt>
                <c:pt idx="1">
                  <c:v>0.28999999999999998</c:v>
                </c:pt>
                <c:pt idx="2">
                  <c:v>0.42</c:v>
                </c:pt>
                <c:pt idx="3">
                  <c:v>0.57999999999999996</c:v>
                </c:pt>
                <c:pt idx="4">
                  <c:v>0.69</c:v>
                </c:pt>
                <c:pt idx="5">
                  <c:v>0.31</c:v>
                </c:pt>
                <c:pt idx="6">
                  <c:v>0.71</c:v>
                </c:pt>
              </c:numCache>
            </c:numRef>
          </c:val>
        </c:ser>
        <c:ser>
          <c:idx val="2"/>
          <c:order val="2"/>
          <c:tx>
            <c:strRef>
              <c:f>'Ark1'!$L$2</c:f>
              <c:strCache>
                <c:ptCount val="1"/>
                <c:pt idx="0">
                  <c:v>2nd quartile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'Ark1'!$I$3:$I$9</c:f>
              <c:strCache>
                <c:ptCount val="7"/>
                <c:pt idx="0">
                  <c:v>Rejection or GVH</c:v>
                </c:pt>
                <c:pt idx="1">
                  <c:v>CMV Syndrome/Disease</c:v>
                </c:pt>
                <c:pt idx="2">
                  <c:v>Intermediary/Low Risk</c:v>
                </c:pt>
                <c:pt idx="3">
                  <c:v>High Risk</c:v>
                </c:pt>
                <c:pt idx="4">
                  <c:v>HSCT</c:v>
                </c:pt>
                <c:pt idx="5">
                  <c:v>SOT</c:v>
                </c:pt>
                <c:pt idx="6">
                  <c:v>Gender (male)</c:v>
                </c:pt>
              </c:strCache>
            </c:strRef>
          </c:cat>
          <c:val>
            <c:numRef>
              <c:f>'Ark1'!$L$3:$L$9</c:f>
              <c:numCache>
                <c:formatCode>0%</c:formatCode>
                <c:ptCount val="7"/>
                <c:pt idx="0">
                  <c:v>0.19</c:v>
                </c:pt>
                <c:pt idx="1">
                  <c:v>0.19</c:v>
                </c:pt>
                <c:pt idx="2">
                  <c:v>0.57999999999999996</c:v>
                </c:pt>
                <c:pt idx="3">
                  <c:v>0.42</c:v>
                </c:pt>
                <c:pt idx="4">
                  <c:v>0.69</c:v>
                </c:pt>
                <c:pt idx="5">
                  <c:v>0.31</c:v>
                </c:pt>
                <c:pt idx="6">
                  <c:v>0.65</c:v>
                </c:pt>
              </c:numCache>
            </c:numRef>
          </c:val>
        </c:ser>
        <c:ser>
          <c:idx val="3"/>
          <c:order val="3"/>
          <c:tx>
            <c:strRef>
              <c:f>'Ark1'!$M$2</c:f>
              <c:strCache>
                <c:ptCount val="1"/>
                <c:pt idx="0">
                  <c:v>1st quartile</c:v>
                </c:pt>
              </c:strCache>
            </c:strRef>
          </c:tx>
          <c:spPr>
            <a:solidFill>
              <a:srgbClr val="9F6F00"/>
            </a:solidFill>
          </c:spPr>
          <c:invertIfNegative val="0"/>
          <c:cat>
            <c:strRef>
              <c:f>'Ark1'!$I$3:$I$9</c:f>
              <c:strCache>
                <c:ptCount val="7"/>
                <c:pt idx="0">
                  <c:v>Rejection or GVH</c:v>
                </c:pt>
                <c:pt idx="1">
                  <c:v>CMV Syndrome/Disease</c:v>
                </c:pt>
                <c:pt idx="2">
                  <c:v>Intermediary/Low Risk</c:v>
                </c:pt>
                <c:pt idx="3">
                  <c:v>High Risk</c:v>
                </c:pt>
                <c:pt idx="4">
                  <c:v>HSCT</c:v>
                </c:pt>
                <c:pt idx="5">
                  <c:v>SOT</c:v>
                </c:pt>
                <c:pt idx="6">
                  <c:v>Gender (male)</c:v>
                </c:pt>
              </c:strCache>
            </c:strRef>
          </c:cat>
          <c:val>
            <c:numRef>
              <c:f>'Ark1'!$M$3:$M$9</c:f>
              <c:numCache>
                <c:formatCode>0%</c:formatCode>
                <c:ptCount val="7"/>
                <c:pt idx="0">
                  <c:v>0.14000000000000001</c:v>
                </c:pt>
                <c:pt idx="1">
                  <c:v>0.45</c:v>
                </c:pt>
                <c:pt idx="2">
                  <c:v>0.43</c:v>
                </c:pt>
                <c:pt idx="3">
                  <c:v>0.56999999999999995</c:v>
                </c:pt>
                <c:pt idx="4">
                  <c:v>0.55000000000000004</c:v>
                </c:pt>
                <c:pt idx="5">
                  <c:v>0.45</c:v>
                </c:pt>
                <c:pt idx="6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99648"/>
        <c:axId val="114701440"/>
      </c:barChart>
      <c:catAx>
        <c:axId val="1146996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MetaBook-Roman"/>
              </a:defRPr>
            </a:pPr>
            <a:endParaRPr lang="da-DK"/>
          </a:p>
        </c:txPr>
        <c:crossAx val="114701440"/>
        <c:crosses val="autoZero"/>
        <c:auto val="1"/>
        <c:lblAlgn val="ctr"/>
        <c:lblOffset val="100"/>
        <c:noMultiLvlLbl val="0"/>
      </c:catAx>
      <c:valAx>
        <c:axId val="114701440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da-DK" sz="1400"/>
                  <a:t>Proportion of</a:t>
                </a:r>
                <a:r>
                  <a:rPr lang="da-DK" sz="1400" baseline="0"/>
                  <a:t> patients</a:t>
                </a:r>
                <a:endParaRPr lang="da-DK" sz="1400"/>
              </a:p>
            </c:rich>
          </c:tx>
          <c:layout>
            <c:manualLayout>
              <c:xMode val="edge"/>
              <c:yMode val="edge"/>
              <c:x val="0.7870949220578406"/>
              <c:y val="0.93156897062366584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a-DK"/>
          </a:p>
        </c:txPr>
        <c:crossAx val="11469964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6986050078473889"/>
          <c:y val="0.25025454498882566"/>
          <c:w val="0.17734899770643711"/>
          <c:h val="0.47666070593810234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600" b="1"/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0.15124</cdr:x>
      <cdr:y>0.49434</cdr:y>
    </cdr:from>
    <cdr:to>
      <cdr:x>0.18085</cdr:x>
      <cdr:y>0.56013</cdr:y>
    </cdr:to>
    <cdr:cxnSp macro="">
      <cdr:nvCxnSpPr>
        <cdr:cNvPr id="23" name="Lige forbindelse 22"/>
        <cdr:cNvCxnSpPr/>
      </cdr:nvCxnSpPr>
      <cdr:spPr>
        <a:xfrm xmlns:a="http://schemas.openxmlformats.org/drawingml/2006/main" flipH="1">
          <a:off x="1350422" y="2705312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0.15769</cdr:x>
      <cdr:y>0.76316</cdr:y>
    </cdr:from>
    <cdr:to>
      <cdr:x>0.1873</cdr:x>
      <cdr:y>0.82895</cdr:y>
    </cdr:to>
    <cdr:cxnSp macro="">
      <cdr:nvCxnSpPr>
        <cdr:cNvPr id="25" name="Lige forbindelse 24"/>
        <cdr:cNvCxnSpPr/>
      </cdr:nvCxnSpPr>
      <cdr:spPr>
        <a:xfrm xmlns:a="http://schemas.openxmlformats.org/drawingml/2006/main" flipH="1">
          <a:off x="1408004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0.13115</cdr:x>
      <cdr:y>0.76316</cdr:y>
    </cdr:from>
    <cdr:to>
      <cdr:x>0.16076</cdr:x>
      <cdr:y>0.82895</cdr:y>
    </cdr:to>
    <cdr:cxnSp macro="">
      <cdr:nvCxnSpPr>
        <cdr:cNvPr id="26" name="Lige forbindelse 25"/>
        <cdr:cNvCxnSpPr/>
      </cdr:nvCxnSpPr>
      <cdr:spPr>
        <a:xfrm xmlns:a="http://schemas.openxmlformats.org/drawingml/2006/main" flipH="1">
          <a:off x="1171037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0.17742</cdr:x>
      <cdr:y>0.49547</cdr:y>
    </cdr:from>
    <cdr:to>
      <cdr:x>0.20703</cdr:x>
      <cdr:y>0.56127</cdr:y>
    </cdr:to>
    <cdr:cxnSp macro="">
      <cdr:nvCxnSpPr>
        <cdr:cNvPr id="27" name="Lige forbindelse 26"/>
        <cdr:cNvCxnSpPr/>
      </cdr:nvCxnSpPr>
      <cdr:spPr>
        <a:xfrm xmlns:a="http://schemas.openxmlformats.org/drawingml/2006/main" flipH="1">
          <a:off x="1584176" y="2711520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0.66032</cdr:x>
      <cdr:y>0.46598</cdr:y>
    </cdr:from>
    <cdr:to>
      <cdr:x>0.66032</cdr:x>
      <cdr:y>0.603</cdr:y>
    </cdr:to>
    <cdr:cxnSp macro="">
      <cdr:nvCxnSpPr>
        <cdr:cNvPr id="33" name="Lige pilforbindelse 32"/>
        <cdr:cNvCxnSpPr/>
      </cdr:nvCxnSpPr>
      <cdr:spPr>
        <a:xfrm xmlns:a="http://schemas.openxmlformats.org/drawingml/2006/main" flipV="1">
          <a:off x="5896007" y="2550126"/>
          <a:ext cx="0" cy="7498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364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0.38775</cdr:x>
      <cdr:y>0.57756</cdr:y>
    </cdr:from>
    <cdr:to>
      <cdr:x>0.57323</cdr:x>
      <cdr:y>0.62724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3462176" y="3160736"/>
          <a:ext cx="1656184" cy="27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noProof="0" dirty="0" smtClean="0"/>
            <a:t>Lower limit of detection</a:t>
          </a:r>
          <a:endParaRPr lang="en-GB" sz="1100" noProof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0.15124</cdr:x>
      <cdr:y>0.49434</cdr:y>
    </cdr:from>
    <cdr:to>
      <cdr:x>0.18085</cdr:x>
      <cdr:y>0.56013</cdr:y>
    </cdr:to>
    <cdr:cxnSp macro="">
      <cdr:nvCxnSpPr>
        <cdr:cNvPr id="23" name="Lige forbindelse 22"/>
        <cdr:cNvCxnSpPr/>
      </cdr:nvCxnSpPr>
      <cdr:spPr>
        <a:xfrm xmlns:a="http://schemas.openxmlformats.org/drawingml/2006/main" flipH="1">
          <a:off x="1350422" y="2705312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0.15769</cdr:x>
      <cdr:y>0.76316</cdr:y>
    </cdr:from>
    <cdr:to>
      <cdr:x>0.1873</cdr:x>
      <cdr:y>0.82895</cdr:y>
    </cdr:to>
    <cdr:cxnSp macro="">
      <cdr:nvCxnSpPr>
        <cdr:cNvPr id="25" name="Lige forbindelse 24"/>
        <cdr:cNvCxnSpPr/>
      </cdr:nvCxnSpPr>
      <cdr:spPr>
        <a:xfrm xmlns:a="http://schemas.openxmlformats.org/drawingml/2006/main" flipH="1">
          <a:off x="1408004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0.13115</cdr:x>
      <cdr:y>0.76316</cdr:y>
    </cdr:from>
    <cdr:to>
      <cdr:x>0.16076</cdr:x>
      <cdr:y>0.82895</cdr:y>
    </cdr:to>
    <cdr:cxnSp macro="">
      <cdr:nvCxnSpPr>
        <cdr:cNvPr id="26" name="Lige forbindelse 25"/>
        <cdr:cNvCxnSpPr/>
      </cdr:nvCxnSpPr>
      <cdr:spPr>
        <a:xfrm xmlns:a="http://schemas.openxmlformats.org/drawingml/2006/main" flipH="1">
          <a:off x="1171037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0.17742</cdr:x>
      <cdr:y>0.49547</cdr:y>
    </cdr:from>
    <cdr:to>
      <cdr:x>0.20703</cdr:x>
      <cdr:y>0.56127</cdr:y>
    </cdr:to>
    <cdr:cxnSp macro="">
      <cdr:nvCxnSpPr>
        <cdr:cNvPr id="27" name="Lige forbindelse 26"/>
        <cdr:cNvCxnSpPr/>
      </cdr:nvCxnSpPr>
      <cdr:spPr>
        <a:xfrm xmlns:a="http://schemas.openxmlformats.org/drawingml/2006/main" flipH="1">
          <a:off x="1584176" y="2711520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0.66032</cdr:x>
      <cdr:y>0.46598</cdr:y>
    </cdr:from>
    <cdr:to>
      <cdr:x>0.66032</cdr:x>
      <cdr:y>0.603</cdr:y>
    </cdr:to>
    <cdr:cxnSp macro="">
      <cdr:nvCxnSpPr>
        <cdr:cNvPr id="33" name="Lige pilforbindelse 32"/>
        <cdr:cNvCxnSpPr/>
      </cdr:nvCxnSpPr>
      <cdr:spPr>
        <a:xfrm xmlns:a="http://schemas.openxmlformats.org/drawingml/2006/main" flipV="1">
          <a:off x="5896007" y="2550126"/>
          <a:ext cx="0" cy="7498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364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0.38775</cdr:x>
      <cdr:y>0.57756</cdr:y>
    </cdr:from>
    <cdr:to>
      <cdr:x>0.57323</cdr:x>
      <cdr:y>0.62724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3462176" y="3160736"/>
          <a:ext cx="1656184" cy="27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noProof="0" dirty="0" smtClean="0"/>
            <a:t>Lower limit of detection</a:t>
          </a:r>
          <a:endParaRPr lang="en-GB" sz="1100" noProof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0.15124</cdr:x>
      <cdr:y>0.49434</cdr:y>
    </cdr:from>
    <cdr:to>
      <cdr:x>0.18085</cdr:x>
      <cdr:y>0.56013</cdr:y>
    </cdr:to>
    <cdr:cxnSp macro="">
      <cdr:nvCxnSpPr>
        <cdr:cNvPr id="23" name="Lige forbindelse 22"/>
        <cdr:cNvCxnSpPr/>
      </cdr:nvCxnSpPr>
      <cdr:spPr>
        <a:xfrm xmlns:a="http://schemas.openxmlformats.org/drawingml/2006/main" flipH="1">
          <a:off x="1350422" y="2705312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0.15769</cdr:x>
      <cdr:y>0.76316</cdr:y>
    </cdr:from>
    <cdr:to>
      <cdr:x>0.1873</cdr:x>
      <cdr:y>0.82895</cdr:y>
    </cdr:to>
    <cdr:cxnSp macro="">
      <cdr:nvCxnSpPr>
        <cdr:cNvPr id="25" name="Lige forbindelse 24"/>
        <cdr:cNvCxnSpPr/>
      </cdr:nvCxnSpPr>
      <cdr:spPr>
        <a:xfrm xmlns:a="http://schemas.openxmlformats.org/drawingml/2006/main" flipH="1">
          <a:off x="1408004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0.13115</cdr:x>
      <cdr:y>0.76316</cdr:y>
    </cdr:from>
    <cdr:to>
      <cdr:x>0.16076</cdr:x>
      <cdr:y>0.82895</cdr:y>
    </cdr:to>
    <cdr:cxnSp macro="">
      <cdr:nvCxnSpPr>
        <cdr:cNvPr id="26" name="Lige forbindelse 25"/>
        <cdr:cNvCxnSpPr/>
      </cdr:nvCxnSpPr>
      <cdr:spPr>
        <a:xfrm xmlns:a="http://schemas.openxmlformats.org/drawingml/2006/main" flipH="1">
          <a:off x="1171037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0.17742</cdr:x>
      <cdr:y>0.49547</cdr:y>
    </cdr:from>
    <cdr:to>
      <cdr:x>0.20703</cdr:x>
      <cdr:y>0.56127</cdr:y>
    </cdr:to>
    <cdr:cxnSp macro="">
      <cdr:nvCxnSpPr>
        <cdr:cNvPr id="27" name="Lige forbindelse 26"/>
        <cdr:cNvCxnSpPr/>
      </cdr:nvCxnSpPr>
      <cdr:spPr>
        <a:xfrm xmlns:a="http://schemas.openxmlformats.org/drawingml/2006/main" flipH="1">
          <a:off x="1584176" y="2711520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0.66032</cdr:x>
      <cdr:y>0.46598</cdr:y>
    </cdr:from>
    <cdr:to>
      <cdr:x>0.66032</cdr:x>
      <cdr:y>0.603</cdr:y>
    </cdr:to>
    <cdr:cxnSp macro="">
      <cdr:nvCxnSpPr>
        <cdr:cNvPr id="33" name="Lige pilforbindelse 32"/>
        <cdr:cNvCxnSpPr/>
      </cdr:nvCxnSpPr>
      <cdr:spPr>
        <a:xfrm xmlns:a="http://schemas.openxmlformats.org/drawingml/2006/main" flipV="1">
          <a:off x="5896007" y="2550126"/>
          <a:ext cx="0" cy="7498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364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0.38775</cdr:x>
      <cdr:y>0.57756</cdr:y>
    </cdr:from>
    <cdr:to>
      <cdr:x>0.57323</cdr:x>
      <cdr:y>0.62724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3462176" y="3160736"/>
          <a:ext cx="1656184" cy="27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noProof="0" dirty="0" smtClean="0"/>
            <a:t>Lower limit of detection</a:t>
          </a:r>
          <a:endParaRPr lang="en-GB" sz="1100" noProof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0.15124</cdr:x>
      <cdr:y>0.49434</cdr:y>
    </cdr:from>
    <cdr:to>
      <cdr:x>0.18085</cdr:x>
      <cdr:y>0.56013</cdr:y>
    </cdr:to>
    <cdr:cxnSp macro="">
      <cdr:nvCxnSpPr>
        <cdr:cNvPr id="23" name="Lige forbindelse 22"/>
        <cdr:cNvCxnSpPr/>
      </cdr:nvCxnSpPr>
      <cdr:spPr>
        <a:xfrm xmlns:a="http://schemas.openxmlformats.org/drawingml/2006/main" flipH="1">
          <a:off x="1350422" y="2705312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0.15769</cdr:x>
      <cdr:y>0.76316</cdr:y>
    </cdr:from>
    <cdr:to>
      <cdr:x>0.1873</cdr:x>
      <cdr:y>0.82895</cdr:y>
    </cdr:to>
    <cdr:cxnSp macro="">
      <cdr:nvCxnSpPr>
        <cdr:cNvPr id="25" name="Lige forbindelse 24"/>
        <cdr:cNvCxnSpPr/>
      </cdr:nvCxnSpPr>
      <cdr:spPr>
        <a:xfrm xmlns:a="http://schemas.openxmlformats.org/drawingml/2006/main" flipH="1">
          <a:off x="1408004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0.13115</cdr:x>
      <cdr:y>0.76316</cdr:y>
    </cdr:from>
    <cdr:to>
      <cdr:x>0.16076</cdr:x>
      <cdr:y>0.82895</cdr:y>
    </cdr:to>
    <cdr:cxnSp macro="">
      <cdr:nvCxnSpPr>
        <cdr:cNvPr id="26" name="Lige forbindelse 25"/>
        <cdr:cNvCxnSpPr/>
      </cdr:nvCxnSpPr>
      <cdr:spPr>
        <a:xfrm xmlns:a="http://schemas.openxmlformats.org/drawingml/2006/main" flipH="1">
          <a:off x="1171037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0.17742</cdr:x>
      <cdr:y>0.49547</cdr:y>
    </cdr:from>
    <cdr:to>
      <cdr:x>0.20703</cdr:x>
      <cdr:y>0.56127</cdr:y>
    </cdr:to>
    <cdr:cxnSp macro="">
      <cdr:nvCxnSpPr>
        <cdr:cNvPr id="27" name="Lige forbindelse 26"/>
        <cdr:cNvCxnSpPr/>
      </cdr:nvCxnSpPr>
      <cdr:spPr>
        <a:xfrm xmlns:a="http://schemas.openxmlformats.org/drawingml/2006/main" flipH="1">
          <a:off x="1584176" y="2711520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0.66032</cdr:x>
      <cdr:y>0.46598</cdr:y>
    </cdr:from>
    <cdr:to>
      <cdr:x>0.66032</cdr:x>
      <cdr:y>0.603</cdr:y>
    </cdr:to>
    <cdr:cxnSp macro="">
      <cdr:nvCxnSpPr>
        <cdr:cNvPr id="33" name="Lige pilforbindelse 32"/>
        <cdr:cNvCxnSpPr/>
      </cdr:nvCxnSpPr>
      <cdr:spPr>
        <a:xfrm xmlns:a="http://schemas.openxmlformats.org/drawingml/2006/main" flipV="1">
          <a:off x="5896007" y="2550126"/>
          <a:ext cx="0" cy="7498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364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0.38775</cdr:x>
      <cdr:y>0.57756</cdr:y>
    </cdr:from>
    <cdr:to>
      <cdr:x>0.57323</cdr:x>
      <cdr:y>0.62724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3462176" y="3160736"/>
          <a:ext cx="1656184" cy="27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noProof="0" dirty="0" smtClean="0"/>
            <a:t>Lower limit of detection</a:t>
          </a:r>
          <a:endParaRPr lang="en-GB" sz="1100" noProof="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0.15124</cdr:x>
      <cdr:y>0.49434</cdr:y>
    </cdr:from>
    <cdr:to>
      <cdr:x>0.18085</cdr:x>
      <cdr:y>0.56013</cdr:y>
    </cdr:to>
    <cdr:cxnSp macro="">
      <cdr:nvCxnSpPr>
        <cdr:cNvPr id="23" name="Lige forbindelse 22"/>
        <cdr:cNvCxnSpPr/>
      </cdr:nvCxnSpPr>
      <cdr:spPr>
        <a:xfrm xmlns:a="http://schemas.openxmlformats.org/drawingml/2006/main" flipH="1">
          <a:off x="1350422" y="2705312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0.15769</cdr:x>
      <cdr:y>0.76316</cdr:y>
    </cdr:from>
    <cdr:to>
      <cdr:x>0.1873</cdr:x>
      <cdr:y>0.82895</cdr:y>
    </cdr:to>
    <cdr:cxnSp macro="">
      <cdr:nvCxnSpPr>
        <cdr:cNvPr id="25" name="Lige forbindelse 24"/>
        <cdr:cNvCxnSpPr/>
      </cdr:nvCxnSpPr>
      <cdr:spPr>
        <a:xfrm xmlns:a="http://schemas.openxmlformats.org/drawingml/2006/main" flipH="1">
          <a:off x="1408004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0.13115</cdr:x>
      <cdr:y>0.76316</cdr:y>
    </cdr:from>
    <cdr:to>
      <cdr:x>0.16076</cdr:x>
      <cdr:y>0.82895</cdr:y>
    </cdr:to>
    <cdr:cxnSp macro="">
      <cdr:nvCxnSpPr>
        <cdr:cNvPr id="26" name="Lige forbindelse 25"/>
        <cdr:cNvCxnSpPr/>
      </cdr:nvCxnSpPr>
      <cdr:spPr>
        <a:xfrm xmlns:a="http://schemas.openxmlformats.org/drawingml/2006/main" flipH="1">
          <a:off x="1171037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0.17742</cdr:x>
      <cdr:y>0.49547</cdr:y>
    </cdr:from>
    <cdr:to>
      <cdr:x>0.20703</cdr:x>
      <cdr:y>0.56127</cdr:y>
    </cdr:to>
    <cdr:cxnSp macro="">
      <cdr:nvCxnSpPr>
        <cdr:cNvPr id="27" name="Lige forbindelse 26"/>
        <cdr:cNvCxnSpPr/>
      </cdr:nvCxnSpPr>
      <cdr:spPr>
        <a:xfrm xmlns:a="http://schemas.openxmlformats.org/drawingml/2006/main" flipH="1">
          <a:off x="1584176" y="2711520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0.66032</cdr:x>
      <cdr:y>0.46598</cdr:y>
    </cdr:from>
    <cdr:to>
      <cdr:x>0.66032</cdr:x>
      <cdr:y>0.603</cdr:y>
    </cdr:to>
    <cdr:cxnSp macro="">
      <cdr:nvCxnSpPr>
        <cdr:cNvPr id="33" name="Lige pilforbindelse 32"/>
        <cdr:cNvCxnSpPr/>
      </cdr:nvCxnSpPr>
      <cdr:spPr>
        <a:xfrm xmlns:a="http://schemas.openxmlformats.org/drawingml/2006/main" flipV="1">
          <a:off x="5896007" y="2550126"/>
          <a:ext cx="0" cy="7498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364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0.38775</cdr:x>
      <cdr:y>0.57756</cdr:y>
    </cdr:from>
    <cdr:to>
      <cdr:x>0.57323</cdr:x>
      <cdr:y>0.62724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3462176" y="3160736"/>
          <a:ext cx="1656184" cy="27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noProof="0" dirty="0" smtClean="0"/>
            <a:t>Lower limit of detection</a:t>
          </a:r>
          <a:endParaRPr lang="en-GB" sz="1100" noProof="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0.15124</cdr:x>
      <cdr:y>0.49434</cdr:y>
    </cdr:from>
    <cdr:to>
      <cdr:x>0.18085</cdr:x>
      <cdr:y>0.56013</cdr:y>
    </cdr:to>
    <cdr:cxnSp macro="">
      <cdr:nvCxnSpPr>
        <cdr:cNvPr id="23" name="Lige forbindelse 22"/>
        <cdr:cNvCxnSpPr/>
      </cdr:nvCxnSpPr>
      <cdr:spPr>
        <a:xfrm xmlns:a="http://schemas.openxmlformats.org/drawingml/2006/main" flipH="1">
          <a:off x="1350422" y="2705312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0.15769</cdr:x>
      <cdr:y>0.76316</cdr:y>
    </cdr:from>
    <cdr:to>
      <cdr:x>0.1873</cdr:x>
      <cdr:y>0.82895</cdr:y>
    </cdr:to>
    <cdr:cxnSp macro="">
      <cdr:nvCxnSpPr>
        <cdr:cNvPr id="25" name="Lige forbindelse 24"/>
        <cdr:cNvCxnSpPr/>
      </cdr:nvCxnSpPr>
      <cdr:spPr>
        <a:xfrm xmlns:a="http://schemas.openxmlformats.org/drawingml/2006/main" flipH="1">
          <a:off x="1408004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0.13115</cdr:x>
      <cdr:y>0.76316</cdr:y>
    </cdr:from>
    <cdr:to>
      <cdr:x>0.16076</cdr:x>
      <cdr:y>0.82895</cdr:y>
    </cdr:to>
    <cdr:cxnSp macro="">
      <cdr:nvCxnSpPr>
        <cdr:cNvPr id="26" name="Lige forbindelse 25"/>
        <cdr:cNvCxnSpPr/>
      </cdr:nvCxnSpPr>
      <cdr:spPr>
        <a:xfrm xmlns:a="http://schemas.openxmlformats.org/drawingml/2006/main" flipH="1">
          <a:off x="1171037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0.17742</cdr:x>
      <cdr:y>0.49547</cdr:y>
    </cdr:from>
    <cdr:to>
      <cdr:x>0.20703</cdr:x>
      <cdr:y>0.56127</cdr:y>
    </cdr:to>
    <cdr:cxnSp macro="">
      <cdr:nvCxnSpPr>
        <cdr:cNvPr id="27" name="Lige forbindelse 26"/>
        <cdr:cNvCxnSpPr/>
      </cdr:nvCxnSpPr>
      <cdr:spPr>
        <a:xfrm xmlns:a="http://schemas.openxmlformats.org/drawingml/2006/main" flipH="1">
          <a:off x="1584176" y="2711520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0.66032</cdr:x>
      <cdr:y>0.46598</cdr:y>
    </cdr:from>
    <cdr:to>
      <cdr:x>0.66032</cdr:x>
      <cdr:y>0.603</cdr:y>
    </cdr:to>
    <cdr:cxnSp macro="">
      <cdr:nvCxnSpPr>
        <cdr:cNvPr id="33" name="Lige pilforbindelse 32"/>
        <cdr:cNvCxnSpPr/>
      </cdr:nvCxnSpPr>
      <cdr:spPr>
        <a:xfrm xmlns:a="http://schemas.openxmlformats.org/drawingml/2006/main" flipV="1">
          <a:off x="5896007" y="2550126"/>
          <a:ext cx="0" cy="7498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364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0.38775</cdr:x>
      <cdr:y>0.57756</cdr:y>
    </cdr:from>
    <cdr:to>
      <cdr:x>0.57323</cdr:x>
      <cdr:y>0.62724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3462176" y="3160736"/>
          <a:ext cx="1656184" cy="27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noProof="0" dirty="0" smtClean="0"/>
            <a:t>Lower limit of detection</a:t>
          </a:r>
          <a:endParaRPr lang="en-GB" sz="1100" noProof="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0.15124</cdr:x>
      <cdr:y>0.49434</cdr:y>
    </cdr:from>
    <cdr:to>
      <cdr:x>0.18085</cdr:x>
      <cdr:y>0.56013</cdr:y>
    </cdr:to>
    <cdr:cxnSp macro="">
      <cdr:nvCxnSpPr>
        <cdr:cNvPr id="23" name="Lige forbindelse 22"/>
        <cdr:cNvCxnSpPr/>
      </cdr:nvCxnSpPr>
      <cdr:spPr>
        <a:xfrm xmlns:a="http://schemas.openxmlformats.org/drawingml/2006/main" flipH="1">
          <a:off x="1350422" y="2705312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0.15769</cdr:x>
      <cdr:y>0.76316</cdr:y>
    </cdr:from>
    <cdr:to>
      <cdr:x>0.1873</cdr:x>
      <cdr:y>0.82895</cdr:y>
    </cdr:to>
    <cdr:cxnSp macro="">
      <cdr:nvCxnSpPr>
        <cdr:cNvPr id="25" name="Lige forbindelse 24"/>
        <cdr:cNvCxnSpPr/>
      </cdr:nvCxnSpPr>
      <cdr:spPr>
        <a:xfrm xmlns:a="http://schemas.openxmlformats.org/drawingml/2006/main" flipH="1">
          <a:off x="1408004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0.13115</cdr:x>
      <cdr:y>0.76316</cdr:y>
    </cdr:from>
    <cdr:to>
      <cdr:x>0.16076</cdr:x>
      <cdr:y>0.82895</cdr:y>
    </cdr:to>
    <cdr:cxnSp macro="">
      <cdr:nvCxnSpPr>
        <cdr:cNvPr id="26" name="Lige forbindelse 25"/>
        <cdr:cNvCxnSpPr/>
      </cdr:nvCxnSpPr>
      <cdr:spPr>
        <a:xfrm xmlns:a="http://schemas.openxmlformats.org/drawingml/2006/main" flipH="1">
          <a:off x="1171037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0.17742</cdr:x>
      <cdr:y>0.49547</cdr:y>
    </cdr:from>
    <cdr:to>
      <cdr:x>0.20703</cdr:x>
      <cdr:y>0.56127</cdr:y>
    </cdr:to>
    <cdr:cxnSp macro="">
      <cdr:nvCxnSpPr>
        <cdr:cNvPr id="27" name="Lige forbindelse 26"/>
        <cdr:cNvCxnSpPr/>
      </cdr:nvCxnSpPr>
      <cdr:spPr>
        <a:xfrm xmlns:a="http://schemas.openxmlformats.org/drawingml/2006/main" flipH="1">
          <a:off x="1584176" y="2711520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0.66032</cdr:x>
      <cdr:y>0.46598</cdr:y>
    </cdr:from>
    <cdr:to>
      <cdr:x>0.66032</cdr:x>
      <cdr:y>0.603</cdr:y>
    </cdr:to>
    <cdr:cxnSp macro="">
      <cdr:nvCxnSpPr>
        <cdr:cNvPr id="33" name="Lige pilforbindelse 32"/>
        <cdr:cNvCxnSpPr/>
      </cdr:nvCxnSpPr>
      <cdr:spPr>
        <a:xfrm xmlns:a="http://schemas.openxmlformats.org/drawingml/2006/main" flipV="1">
          <a:off x="5896007" y="2550126"/>
          <a:ext cx="0" cy="7498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364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0.38775</cdr:x>
      <cdr:y>0.57756</cdr:y>
    </cdr:from>
    <cdr:to>
      <cdr:x>0.57323</cdr:x>
      <cdr:y>0.62724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3462176" y="3160736"/>
          <a:ext cx="1656184" cy="27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noProof="0" dirty="0" smtClean="0"/>
            <a:t>Lower limit of detection</a:t>
          </a:r>
          <a:endParaRPr lang="en-GB" sz="1100" noProof="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0.15124</cdr:x>
      <cdr:y>0.49434</cdr:y>
    </cdr:from>
    <cdr:to>
      <cdr:x>0.18085</cdr:x>
      <cdr:y>0.56013</cdr:y>
    </cdr:to>
    <cdr:cxnSp macro="">
      <cdr:nvCxnSpPr>
        <cdr:cNvPr id="23" name="Lige forbindelse 22"/>
        <cdr:cNvCxnSpPr/>
      </cdr:nvCxnSpPr>
      <cdr:spPr>
        <a:xfrm xmlns:a="http://schemas.openxmlformats.org/drawingml/2006/main" flipH="1">
          <a:off x="1350422" y="2705312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0.15769</cdr:x>
      <cdr:y>0.76316</cdr:y>
    </cdr:from>
    <cdr:to>
      <cdr:x>0.1873</cdr:x>
      <cdr:y>0.82895</cdr:y>
    </cdr:to>
    <cdr:cxnSp macro="">
      <cdr:nvCxnSpPr>
        <cdr:cNvPr id="25" name="Lige forbindelse 24"/>
        <cdr:cNvCxnSpPr/>
      </cdr:nvCxnSpPr>
      <cdr:spPr>
        <a:xfrm xmlns:a="http://schemas.openxmlformats.org/drawingml/2006/main" flipH="1">
          <a:off x="1408004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0.13115</cdr:x>
      <cdr:y>0.76316</cdr:y>
    </cdr:from>
    <cdr:to>
      <cdr:x>0.16076</cdr:x>
      <cdr:y>0.82895</cdr:y>
    </cdr:to>
    <cdr:cxnSp macro="">
      <cdr:nvCxnSpPr>
        <cdr:cNvPr id="26" name="Lige forbindelse 25"/>
        <cdr:cNvCxnSpPr/>
      </cdr:nvCxnSpPr>
      <cdr:spPr>
        <a:xfrm xmlns:a="http://schemas.openxmlformats.org/drawingml/2006/main" flipH="1">
          <a:off x="1171037" y="4176464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0.17742</cdr:x>
      <cdr:y>0.49547</cdr:y>
    </cdr:from>
    <cdr:to>
      <cdr:x>0.20703</cdr:x>
      <cdr:y>0.56127</cdr:y>
    </cdr:to>
    <cdr:cxnSp macro="">
      <cdr:nvCxnSpPr>
        <cdr:cNvPr id="27" name="Lige forbindelse 26"/>
        <cdr:cNvCxnSpPr/>
      </cdr:nvCxnSpPr>
      <cdr:spPr>
        <a:xfrm xmlns:a="http://schemas.openxmlformats.org/drawingml/2006/main" flipH="1">
          <a:off x="1584176" y="2711520"/>
          <a:ext cx="264387" cy="3600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4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0.66032</cdr:x>
      <cdr:y>0.46598</cdr:y>
    </cdr:from>
    <cdr:to>
      <cdr:x>0.66032</cdr:x>
      <cdr:y>0.603</cdr:y>
    </cdr:to>
    <cdr:cxnSp macro="">
      <cdr:nvCxnSpPr>
        <cdr:cNvPr id="33" name="Lige pilforbindelse 32"/>
        <cdr:cNvCxnSpPr/>
      </cdr:nvCxnSpPr>
      <cdr:spPr>
        <a:xfrm xmlns:a="http://schemas.openxmlformats.org/drawingml/2006/main" flipV="1">
          <a:off x="5896007" y="2550126"/>
          <a:ext cx="0" cy="7498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364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0.38775</cdr:x>
      <cdr:y>0.57756</cdr:y>
    </cdr:from>
    <cdr:to>
      <cdr:x>0.57323</cdr:x>
      <cdr:y>0.62724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3462176" y="3160736"/>
          <a:ext cx="1656184" cy="27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noProof="0" dirty="0" smtClean="0"/>
            <a:t>Lower limit of detection</a:t>
          </a:r>
          <a:endParaRPr lang="en-GB" sz="1100" noProof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02832-661A-4EB2-A331-8D226FE15DEA}" type="datetimeFigureOut">
              <a:rPr lang="da-DK" smtClean="0"/>
              <a:t>15-10-2014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86E50-F9AF-4532-A1CE-DE69D19CC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7616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85440-1B0B-43BF-AE7D-12B439F30B68}" type="datetimeFigureOut">
              <a:rPr lang="da-DK" smtClean="0"/>
              <a:t>15-10-2014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9164A-079D-4179-9DBE-BE81800DC1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581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Clinical</a:t>
            </a:r>
            <a:r>
              <a:rPr lang="da-DK" dirty="0" smtClean="0"/>
              <a:t> </a:t>
            </a:r>
            <a:r>
              <a:rPr lang="da-DK" dirty="0" err="1" smtClean="0"/>
              <a:t>application</a:t>
            </a:r>
            <a:r>
              <a:rPr lang="da-DK" baseline="0" dirty="0" smtClean="0"/>
              <a:t> of variation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9164A-079D-4179-9DBE-BE81800DC19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37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Screening </a:t>
            </a:r>
            <a:r>
              <a:rPr lang="da-DK" dirty="0" err="1" smtClean="0"/>
              <a:t>reg</a:t>
            </a:r>
            <a:r>
              <a:rPr lang="da-DK" dirty="0" smtClean="0"/>
              <a:t> interval 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order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detect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infection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causes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clinical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disease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9164A-079D-4179-9DBE-BE81800DC19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14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First CMV </a:t>
            </a:r>
            <a:r>
              <a:rPr lang="da-DK" dirty="0" err="1" smtClean="0"/>
              <a:t>infection</a:t>
            </a:r>
            <a:r>
              <a:rPr lang="da-DK" dirty="0" smtClean="0"/>
              <a:t> </a:t>
            </a:r>
          </a:p>
          <a:p>
            <a:r>
              <a:rPr lang="da-DK" dirty="0" smtClean="0"/>
              <a:t>Roche </a:t>
            </a:r>
            <a:r>
              <a:rPr lang="da-DK" dirty="0" err="1" smtClean="0"/>
              <a:t>Amplicor</a:t>
            </a:r>
            <a:endParaRPr lang="da-DK" dirty="0" smtClean="0"/>
          </a:p>
          <a:p>
            <a:r>
              <a:rPr lang="da-DK" dirty="0" smtClean="0"/>
              <a:t>IU/</a:t>
            </a:r>
            <a:r>
              <a:rPr lang="da-DK" dirty="0" err="1" smtClean="0"/>
              <a:t>mL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9164A-079D-4179-9DBE-BE81800DC19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71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Jonathans arbejde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mathematical</a:t>
            </a:r>
            <a:r>
              <a:rPr lang="da-DK" baseline="0" dirty="0" smtClean="0"/>
              <a:t> simulation på baggrund for estimeret </a:t>
            </a:r>
            <a:r>
              <a:rPr lang="da-DK" baseline="0" dirty="0" err="1" smtClean="0"/>
              <a:t>dt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risk</a:t>
            </a:r>
            <a:r>
              <a:rPr lang="da-DK" baseline="0" dirty="0" smtClean="0"/>
              <a:t> af </a:t>
            </a:r>
            <a:r>
              <a:rPr lang="da-DK" baseline="0" dirty="0" err="1" smtClean="0"/>
              <a:t>emergence</a:t>
            </a:r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9164A-079D-4179-9DBE-BE81800DC19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98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iQR</a:t>
            </a:r>
            <a:endParaRPr lang="da-DK" dirty="0" smtClean="0"/>
          </a:p>
          <a:p>
            <a:r>
              <a:rPr lang="da-DK" dirty="0" err="1" smtClean="0"/>
              <a:t>Medication</a:t>
            </a:r>
            <a:r>
              <a:rPr lang="da-DK" baseline="0" dirty="0" smtClean="0"/>
              <a:t> = 0 did not </a:t>
            </a:r>
            <a:r>
              <a:rPr lang="da-DK" baseline="0" dirty="0" err="1" smtClean="0"/>
              <a:t>affect</a:t>
            </a:r>
            <a:r>
              <a:rPr lang="da-DK" baseline="0" dirty="0" smtClean="0"/>
              <a:t> the CMV PCR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9164A-079D-4179-9DBE-BE81800DC19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99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clinicians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provided</a:t>
            </a:r>
            <a:r>
              <a:rPr lang="da-DK" baseline="0" dirty="0" smtClean="0"/>
              <a:t> with an </a:t>
            </a:r>
            <a:r>
              <a:rPr lang="da-DK" baseline="0" dirty="0" err="1" smtClean="0"/>
              <a:t>arbitary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choice</a:t>
            </a:r>
            <a:r>
              <a:rPr lang="da-DK" baseline="0" dirty="0" smtClean="0"/>
              <a:t> of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9164A-079D-4179-9DBE-BE81800DC19C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83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60B8-E0F4-4B32-971B-542CBF59686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6B80-342D-493E-A6BE-5B73EDCA980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909" y="1590434"/>
            <a:ext cx="6912768" cy="4001095"/>
          </a:xfrm>
          <a:prstGeom prst="rect">
            <a:avLst/>
          </a:prstGeom>
          <a:solidFill>
            <a:srgbClr val="005B6F"/>
          </a:solidFill>
          <a:ln>
            <a:solidFill>
              <a:srgbClr val="9F6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dirty="0" smtClean="0">
              <a:solidFill>
                <a:schemeClr val="accent6">
                  <a:lumMod val="75000"/>
                </a:schemeClr>
              </a:solidFill>
              <a:latin typeface="MetaBook-Roman" pitchFamily="34" charset="0"/>
            </a:endParaRPr>
          </a:p>
          <a:p>
            <a:pPr algn="ctr"/>
            <a:r>
              <a:rPr lang="en-GB" dirty="0" smtClean="0">
                <a:solidFill>
                  <a:srgbClr val="9F6F00"/>
                </a:solidFill>
                <a:latin typeface="MetaBook-Roman" pitchFamily="34" charset="0"/>
              </a:rPr>
              <a:t>ID Week, Philadelphia October 7-12 2014</a:t>
            </a:r>
          </a:p>
          <a:p>
            <a:pPr algn="ctr"/>
            <a:endParaRPr lang="da-DK" dirty="0" smtClean="0">
              <a:latin typeface="MetaBook-Roman" pitchFamily="34" charset="0"/>
            </a:endParaRPr>
          </a:p>
          <a:p>
            <a:pPr algn="ctr"/>
            <a:endParaRPr lang="da-DK" dirty="0" smtClean="0">
              <a:latin typeface="MetaBook-Roman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MetaBook-Roman"/>
              </a:rPr>
              <a:t>Clinically Applied Variation </a:t>
            </a:r>
            <a:r>
              <a:rPr lang="en-GB" sz="2000" dirty="0">
                <a:solidFill>
                  <a:schemeClr val="bg1"/>
                </a:solidFill>
                <a:latin typeface="MetaBook-Roman"/>
              </a:rPr>
              <a:t>in </a:t>
            </a:r>
            <a:r>
              <a:rPr lang="en-GB" sz="2000" dirty="0" smtClean="0">
                <a:solidFill>
                  <a:schemeClr val="bg1"/>
                </a:solidFill>
                <a:latin typeface="MetaBook-Roman"/>
              </a:rPr>
              <a:t>Replication </a:t>
            </a:r>
            <a:r>
              <a:rPr lang="en-GB" sz="2000" dirty="0">
                <a:solidFill>
                  <a:schemeClr val="bg1"/>
                </a:solidFill>
                <a:latin typeface="MetaBook-Roman"/>
              </a:rPr>
              <a:t>K</a:t>
            </a:r>
            <a:r>
              <a:rPr lang="en-GB" sz="2000" dirty="0" smtClean="0">
                <a:solidFill>
                  <a:schemeClr val="bg1"/>
                </a:solidFill>
                <a:latin typeface="MetaBook-Roman"/>
              </a:rPr>
              <a:t>inetics </a:t>
            </a:r>
            <a:r>
              <a:rPr lang="en-GB" sz="2000" dirty="0">
                <a:solidFill>
                  <a:schemeClr val="bg1"/>
                </a:solidFill>
                <a:latin typeface="MetaBook-Roman"/>
              </a:rPr>
              <a:t>D</a:t>
            </a:r>
            <a:r>
              <a:rPr lang="en-GB" sz="2000" dirty="0" smtClean="0">
                <a:solidFill>
                  <a:schemeClr val="bg1"/>
                </a:solidFill>
                <a:latin typeface="MetaBook-Roman"/>
              </a:rPr>
              <a:t>uring </a:t>
            </a:r>
            <a:r>
              <a:rPr lang="en-GB" sz="2000" dirty="0">
                <a:solidFill>
                  <a:schemeClr val="bg1"/>
                </a:solidFill>
                <a:latin typeface="MetaBook-Roman"/>
              </a:rPr>
              <a:t>E</a:t>
            </a:r>
            <a:r>
              <a:rPr lang="en-GB" sz="2000" dirty="0" smtClean="0">
                <a:solidFill>
                  <a:schemeClr val="bg1"/>
                </a:solidFill>
                <a:latin typeface="MetaBook-Roman"/>
              </a:rPr>
              <a:t>pisodes </a:t>
            </a:r>
            <a:r>
              <a:rPr lang="en-GB" sz="2000" dirty="0">
                <a:solidFill>
                  <a:schemeClr val="bg1"/>
                </a:solidFill>
                <a:latin typeface="MetaBook-Roman"/>
              </a:rPr>
              <a:t>of </a:t>
            </a:r>
            <a:r>
              <a:rPr lang="en-GB" sz="2000" dirty="0" smtClean="0">
                <a:solidFill>
                  <a:schemeClr val="bg1"/>
                </a:solidFill>
                <a:latin typeface="MetaBook-Roman"/>
              </a:rPr>
              <a:t>Post-Transplant </a:t>
            </a:r>
            <a:r>
              <a:rPr lang="en-GB" sz="2000" dirty="0">
                <a:solidFill>
                  <a:schemeClr val="bg1"/>
                </a:solidFill>
                <a:latin typeface="MetaBook-Roman"/>
              </a:rPr>
              <a:t>Cytomegalovirus (CMV) </a:t>
            </a:r>
            <a:r>
              <a:rPr lang="en-GB" sz="2000" dirty="0" smtClean="0">
                <a:solidFill>
                  <a:schemeClr val="bg1"/>
                </a:solidFill>
                <a:latin typeface="MetaBook-Roman"/>
              </a:rPr>
              <a:t>Infections</a:t>
            </a:r>
          </a:p>
          <a:p>
            <a:pPr algn="ctr"/>
            <a:endParaRPr lang="en-GB" sz="2000" dirty="0" smtClean="0">
              <a:solidFill>
                <a:schemeClr val="bg1"/>
              </a:solidFill>
              <a:latin typeface="MetaBook-Roman"/>
            </a:endParaRPr>
          </a:p>
          <a:p>
            <a:pPr algn="ctr"/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I Lodding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1,2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H Sengeløv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3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C Da Cunha-Bang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1,3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M Iversen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4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L Vindeløv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3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A Rasmussen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5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F Gustafsson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4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J </a:t>
            </a:r>
            <a:r>
              <a:rPr lang="da-DK" sz="1200" dirty="0">
                <a:solidFill>
                  <a:schemeClr val="bg1"/>
                </a:solidFill>
                <a:latin typeface="MetaBook-Roman" pitchFamily="34" charset="0"/>
              </a:rPr>
              <a:t>GJ 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Downing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1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J Grarup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1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N Kirkby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6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C Møller-Frederiksen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1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A Mocroft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7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S </a:t>
            </a:r>
            <a:r>
              <a:rPr lang="da-DK" sz="1200" dirty="0">
                <a:solidFill>
                  <a:schemeClr val="bg1"/>
                </a:solidFill>
                <a:latin typeface="MetaBook-Roman" pitchFamily="34" charset="0"/>
              </a:rPr>
              <a:t>Schwartz 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Sørensen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8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JD Lundgren</a:t>
            </a:r>
            <a:r>
              <a:rPr lang="da-DK" sz="1200" baseline="30000" dirty="0" smtClean="0">
                <a:solidFill>
                  <a:schemeClr val="bg1"/>
                </a:solidFill>
                <a:latin typeface="MetaBook-Roman" pitchFamily="34" charset="0"/>
              </a:rPr>
              <a:t>1,2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, on the </a:t>
            </a:r>
            <a:r>
              <a:rPr lang="da-DK" sz="1200" dirty="0" err="1" smtClean="0">
                <a:solidFill>
                  <a:schemeClr val="bg1"/>
                </a:solidFill>
                <a:latin typeface="MetaBook-Roman" pitchFamily="34" charset="0"/>
              </a:rPr>
              <a:t>behalf</a:t>
            </a:r>
            <a:r>
              <a:rPr lang="da-DK" sz="1200" dirty="0" smtClean="0">
                <a:solidFill>
                  <a:schemeClr val="bg1"/>
                </a:solidFill>
                <a:latin typeface="MetaBook-Roman" pitchFamily="34" charset="0"/>
              </a:rPr>
              <a:t> of the MATCH-programme study </a:t>
            </a:r>
            <a:r>
              <a:rPr lang="da-DK" sz="1200" dirty="0" err="1" smtClean="0">
                <a:solidFill>
                  <a:schemeClr val="bg1"/>
                </a:solidFill>
                <a:latin typeface="MetaBook-Roman" pitchFamily="34" charset="0"/>
              </a:rPr>
              <a:t>group</a:t>
            </a:r>
            <a:endParaRPr lang="da-DK" sz="1200" dirty="0" smtClean="0">
              <a:solidFill>
                <a:schemeClr val="bg1"/>
              </a:solidFill>
              <a:latin typeface="MetaBook-Roman" pitchFamily="34" charset="0"/>
            </a:endParaRPr>
          </a:p>
          <a:p>
            <a:pPr algn="ctr"/>
            <a:endParaRPr lang="da-DK" sz="1200" dirty="0">
              <a:solidFill>
                <a:schemeClr val="bg1"/>
              </a:solidFill>
              <a:latin typeface="MetaBook-Roman" pitchFamily="34" charset="0"/>
            </a:endParaRPr>
          </a:p>
          <a:p>
            <a:r>
              <a:rPr lang="en-GB" sz="1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Centre for Health and Infectious Disease Research (CHIP</a:t>
            </a:r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 </a:t>
            </a:r>
            <a:r>
              <a:rPr lang="en-GB" sz="1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Infectious </a:t>
            </a:r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Diseases; </a:t>
            </a:r>
            <a:r>
              <a:rPr lang="en-GB" sz="1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</a:t>
            </a:r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Haematology; </a:t>
            </a:r>
            <a:r>
              <a:rPr lang="en-GB" sz="1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</a:t>
            </a:r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Cardiology; </a:t>
            </a:r>
            <a:r>
              <a:rPr lang="en-GB" sz="1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Surgery </a:t>
            </a:r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C;</a:t>
            </a:r>
            <a:r>
              <a:rPr lang="en-GB" sz="10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Clinical </a:t>
            </a:r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Microbiology; </a:t>
            </a:r>
            <a:r>
              <a:rPr lang="en-GB" sz="1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College of London, London, United Kingdom, </a:t>
            </a:r>
            <a:r>
              <a:rPr lang="en-GB" sz="1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</a:t>
            </a:r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Nephrology; Rigshospitalet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Copenhagen, Denmark </a:t>
            </a:r>
          </a:p>
          <a:p>
            <a:pPr algn="ctr"/>
            <a:endParaRPr lang="da-DK" sz="1200" dirty="0" smtClean="0">
              <a:solidFill>
                <a:schemeClr val="bg1"/>
              </a:solidFill>
              <a:latin typeface="MetaBook-Roman" pitchFamily="34" charset="0"/>
            </a:endParaRPr>
          </a:p>
          <a:p>
            <a:pPr algn="ctr"/>
            <a:endParaRPr lang="da-DK" sz="1200" dirty="0">
              <a:solidFill>
                <a:schemeClr val="bg1"/>
              </a:solidFill>
              <a:latin typeface="MetaBook-Roman" pitchFamily="34" charset="0"/>
            </a:endParaRPr>
          </a:p>
        </p:txBody>
      </p:sp>
      <p:pic>
        <p:nvPicPr>
          <p:cNvPr id="5" name="Picture 4" descr="CHIP logo_chip and globe 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661248"/>
            <a:ext cx="1661170" cy="1661170"/>
          </a:xfrm>
          <a:prstGeom prst="rect">
            <a:avLst/>
          </a:prstGeom>
        </p:spPr>
      </p:pic>
      <p:pic>
        <p:nvPicPr>
          <p:cNvPr id="20" name="Picture 10" descr="http://www.regionh.dk/NR/rdonlyres/1EE9E456-A681-4931-8931-BB8DAD6C0E5C/0/Logo_Rigshospitalet_Hospital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77272"/>
            <a:ext cx="2974902" cy="8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2026" r="1485" b="1550"/>
          <a:stretch/>
        </p:blipFill>
        <p:spPr bwMode="auto">
          <a:xfrm>
            <a:off x="251520" y="260648"/>
            <a:ext cx="2265185" cy="13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341579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Lige forbindelse 6"/>
          <p:cNvCxnSpPr/>
          <p:nvPr/>
        </p:nvCxnSpPr>
        <p:spPr>
          <a:xfrm flipH="1">
            <a:off x="5220071" y="4565452"/>
            <a:ext cx="783439" cy="0"/>
          </a:xfrm>
          <a:prstGeom prst="line">
            <a:avLst/>
          </a:prstGeom>
          <a:ln w="19050">
            <a:solidFill>
              <a:srgbClr val="003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2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364C"/>
                </a:solidFill>
              </a:rPr>
              <a:t>Methods (II): Example of Calculation of Doubling Time and Adjusting for  Anti-CMV Treatment</a:t>
            </a:r>
            <a:endParaRPr lang="en-GB" sz="3200" dirty="0">
              <a:solidFill>
                <a:srgbClr val="00364C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887290" y="3230712"/>
            <a:ext cx="819950" cy="3423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V</a:t>
            </a:r>
            <a:r>
              <a:rPr lang="da-DK" sz="1800" b="1" baseline="-25000" dirty="0"/>
              <a:t>1</a:t>
            </a:r>
            <a:r>
              <a:rPr lang="da-DK" sz="1800" b="1" dirty="0"/>
              <a:t>,t</a:t>
            </a:r>
            <a:r>
              <a:rPr lang="da-DK" sz="1800" b="1" baseline="-25000" dirty="0"/>
              <a:t>1</a:t>
            </a:r>
            <a:endParaRPr lang="da-DK" sz="1400" b="1" baseline="-25000" dirty="0"/>
          </a:p>
        </p:txBody>
      </p:sp>
      <p:sp>
        <p:nvSpPr>
          <p:cNvPr id="10" name="Multiplicer 9"/>
          <p:cNvSpPr/>
          <p:nvPr/>
        </p:nvSpPr>
        <p:spPr>
          <a:xfrm>
            <a:off x="6454798" y="3485206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1" name="Multiplicer 10"/>
          <p:cNvSpPr/>
          <p:nvPr/>
        </p:nvSpPr>
        <p:spPr>
          <a:xfrm>
            <a:off x="7917897" y="2740560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2" name="Tekstboks 10"/>
          <p:cNvSpPr txBox="1"/>
          <p:nvPr/>
        </p:nvSpPr>
        <p:spPr>
          <a:xfrm>
            <a:off x="7942978" y="2398428"/>
            <a:ext cx="1296144" cy="333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 smtClean="0"/>
              <a:t>V</a:t>
            </a:r>
            <a:r>
              <a:rPr lang="en-GB" sz="1800" b="1" baseline="-25000" dirty="0" err="1" smtClean="0"/>
              <a:t>peak</a:t>
            </a:r>
            <a:r>
              <a:rPr lang="en-GB" sz="1800" b="1" dirty="0" err="1" smtClean="0"/>
              <a:t>,t</a:t>
            </a:r>
            <a:r>
              <a:rPr lang="en-GB" sz="1800" b="1" baseline="-25000" dirty="0" err="1" smtClean="0"/>
              <a:t>peak</a:t>
            </a:r>
            <a:endParaRPr lang="en-GB" sz="1800" b="1" baseline="-25000" dirty="0"/>
          </a:p>
        </p:txBody>
      </p:sp>
      <p:cxnSp>
        <p:nvCxnSpPr>
          <p:cNvPr id="13" name="Lige forbindelse 12"/>
          <p:cNvCxnSpPr/>
          <p:nvPr/>
        </p:nvCxnSpPr>
        <p:spPr>
          <a:xfrm flipV="1">
            <a:off x="6647320" y="4581128"/>
            <a:ext cx="1288453" cy="1478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boks 10"/>
          <p:cNvSpPr txBox="1"/>
          <p:nvPr/>
        </p:nvSpPr>
        <p:spPr>
          <a:xfrm>
            <a:off x="6323114" y="4597249"/>
            <a:ext cx="1972449" cy="2719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∆ </a:t>
            </a:r>
            <a:r>
              <a:rPr lang="en-GB" sz="1800" b="1" dirty="0" err="1" smtClean="0"/>
              <a:t>t</a:t>
            </a:r>
            <a:r>
              <a:rPr lang="en-GB" sz="1800" b="1" baseline="-25000" dirty="0" err="1" smtClean="0"/>
              <a:t>peak</a:t>
            </a:r>
            <a:r>
              <a:rPr lang="en-GB" sz="1800" b="1" baseline="-25000" dirty="0" smtClean="0"/>
              <a:t> </a:t>
            </a:r>
            <a:r>
              <a:rPr lang="en-GB" sz="1800" b="1" dirty="0" smtClean="0"/>
              <a:t>t</a:t>
            </a:r>
            <a:r>
              <a:rPr lang="en-GB" sz="1800" b="1" baseline="-25000" dirty="0" smtClean="0"/>
              <a:t>1 </a:t>
            </a:r>
            <a:r>
              <a:rPr lang="en-GB" sz="1800" b="1" dirty="0" smtClean="0"/>
              <a:t>≤ 14 days</a:t>
            </a:r>
            <a:endParaRPr lang="en-GB" sz="1800" b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1590120" y="2276872"/>
            <a:ext cx="2696645" cy="3938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time frame used for</a:t>
            </a:r>
            <a:r>
              <a:rPr lang="en-GB" sz="1400" b="1" baseline="0" dirty="0" smtClean="0"/>
              <a:t> calculation of doubling time</a:t>
            </a:r>
            <a:endParaRPr lang="en-GB" sz="1400" b="1" dirty="0"/>
          </a:p>
        </p:txBody>
      </p:sp>
      <p:cxnSp>
        <p:nvCxnSpPr>
          <p:cNvPr id="16" name="Lige forbindelse 15"/>
          <p:cNvCxnSpPr/>
          <p:nvPr/>
        </p:nvCxnSpPr>
        <p:spPr>
          <a:xfrm flipV="1">
            <a:off x="1377930" y="2518001"/>
            <a:ext cx="264388" cy="3721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7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233859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Lige forbindelse 6"/>
          <p:cNvCxnSpPr/>
          <p:nvPr/>
        </p:nvCxnSpPr>
        <p:spPr>
          <a:xfrm flipH="1">
            <a:off x="5220071" y="4565452"/>
            <a:ext cx="783439" cy="0"/>
          </a:xfrm>
          <a:prstGeom prst="line">
            <a:avLst/>
          </a:prstGeom>
          <a:ln w="19050">
            <a:solidFill>
              <a:srgbClr val="003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2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364C"/>
                </a:solidFill>
              </a:rPr>
              <a:t>Methods (II): Example of Calculation of Doubling Time and Adjusting for  Anti-CMV Treatment</a:t>
            </a:r>
            <a:endParaRPr lang="en-GB" sz="3200" dirty="0">
              <a:solidFill>
                <a:srgbClr val="00364C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887290" y="3230712"/>
            <a:ext cx="819950" cy="3423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V</a:t>
            </a:r>
            <a:r>
              <a:rPr lang="da-DK" sz="1800" b="1" baseline="-25000" dirty="0"/>
              <a:t>1</a:t>
            </a:r>
            <a:r>
              <a:rPr lang="da-DK" sz="1800" b="1" dirty="0"/>
              <a:t>,t</a:t>
            </a:r>
            <a:r>
              <a:rPr lang="da-DK" sz="1800" b="1" baseline="-25000" dirty="0"/>
              <a:t>1</a:t>
            </a:r>
            <a:endParaRPr lang="da-DK" sz="1400" b="1" baseline="-25000" dirty="0"/>
          </a:p>
        </p:txBody>
      </p:sp>
      <p:sp>
        <p:nvSpPr>
          <p:cNvPr id="10" name="Multiplicer 9"/>
          <p:cNvSpPr/>
          <p:nvPr/>
        </p:nvSpPr>
        <p:spPr>
          <a:xfrm>
            <a:off x="6454798" y="3485206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1" name="Multiplicer 10"/>
          <p:cNvSpPr/>
          <p:nvPr/>
        </p:nvSpPr>
        <p:spPr>
          <a:xfrm>
            <a:off x="7917897" y="2740560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2" name="Tekstboks 10"/>
          <p:cNvSpPr txBox="1"/>
          <p:nvPr/>
        </p:nvSpPr>
        <p:spPr>
          <a:xfrm>
            <a:off x="7942978" y="2398428"/>
            <a:ext cx="1296144" cy="333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 smtClean="0"/>
              <a:t>V</a:t>
            </a:r>
            <a:r>
              <a:rPr lang="en-GB" sz="1800" b="1" baseline="-25000" dirty="0" err="1" smtClean="0"/>
              <a:t>peak</a:t>
            </a:r>
            <a:r>
              <a:rPr lang="en-GB" sz="1800" b="1" dirty="0" err="1" smtClean="0"/>
              <a:t>,t</a:t>
            </a:r>
            <a:r>
              <a:rPr lang="en-GB" sz="1800" b="1" baseline="-25000" dirty="0" err="1" smtClean="0"/>
              <a:t>peak</a:t>
            </a:r>
            <a:endParaRPr lang="en-GB" sz="1800" b="1" baseline="-25000" dirty="0"/>
          </a:p>
        </p:txBody>
      </p:sp>
      <p:cxnSp>
        <p:nvCxnSpPr>
          <p:cNvPr id="13" name="Lige forbindelse 12"/>
          <p:cNvCxnSpPr/>
          <p:nvPr/>
        </p:nvCxnSpPr>
        <p:spPr>
          <a:xfrm flipV="1">
            <a:off x="6647320" y="4581128"/>
            <a:ext cx="1288453" cy="1478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boks 10"/>
          <p:cNvSpPr txBox="1"/>
          <p:nvPr/>
        </p:nvSpPr>
        <p:spPr>
          <a:xfrm>
            <a:off x="6323114" y="4597249"/>
            <a:ext cx="1972449" cy="2719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∆ </a:t>
            </a:r>
            <a:r>
              <a:rPr lang="en-GB" sz="1800" b="1" dirty="0" err="1" smtClean="0"/>
              <a:t>t</a:t>
            </a:r>
            <a:r>
              <a:rPr lang="en-GB" sz="1800" b="1" baseline="-25000" dirty="0" err="1" smtClean="0"/>
              <a:t>peak</a:t>
            </a:r>
            <a:r>
              <a:rPr lang="en-GB" sz="1800" b="1" baseline="-25000" dirty="0" smtClean="0"/>
              <a:t> </a:t>
            </a:r>
            <a:r>
              <a:rPr lang="en-GB" sz="1800" b="1" dirty="0" smtClean="0"/>
              <a:t>t</a:t>
            </a:r>
            <a:r>
              <a:rPr lang="en-GB" sz="1800" b="1" baseline="-25000" dirty="0" smtClean="0"/>
              <a:t>1 </a:t>
            </a:r>
            <a:r>
              <a:rPr lang="en-GB" sz="1800" b="1" dirty="0" smtClean="0"/>
              <a:t>≤ 14 days</a:t>
            </a:r>
            <a:endParaRPr lang="en-GB" sz="1800" b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1590120" y="2276872"/>
            <a:ext cx="2696645" cy="3938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time frame used for</a:t>
            </a:r>
            <a:r>
              <a:rPr lang="en-GB" sz="1400" b="1" baseline="0" dirty="0" smtClean="0"/>
              <a:t> calculation of doubling time</a:t>
            </a:r>
            <a:endParaRPr lang="en-GB" sz="1400" b="1" dirty="0"/>
          </a:p>
        </p:txBody>
      </p:sp>
      <p:cxnSp>
        <p:nvCxnSpPr>
          <p:cNvPr id="16" name="Lige forbindelse 15"/>
          <p:cNvCxnSpPr/>
          <p:nvPr/>
        </p:nvCxnSpPr>
        <p:spPr>
          <a:xfrm flipV="1">
            <a:off x="1377930" y="2518001"/>
            <a:ext cx="264388" cy="3721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/>
          <p:nvPr/>
        </p:nvSpPr>
        <p:spPr>
          <a:xfrm>
            <a:off x="6323114" y="6582613"/>
            <a:ext cx="2726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* As previously described by </a:t>
            </a:r>
            <a:r>
              <a:rPr lang="en-GB" sz="1000" dirty="0" err="1" smtClean="0"/>
              <a:t>Atabani</a:t>
            </a:r>
            <a:r>
              <a:rPr lang="en-GB" sz="1000" dirty="0" smtClean="0"/>
              <a:t> and Emery</a:t>
            </a:r>
            <a:endParaRPr lang="en-GB" sz="1000" dirty="0"/>
          </a:p>
        </p:txBody>
      </p:sp>
      <p:sp>
        <p:nvSpPr>
          <p:cNvPr id="19" name="Tekstboks 5"/>
          <p:cNvSpPr txBox="1"/>
          <p:nvPr/>
        </p:nvSpPr>
        <p:spPr>
          <a:xfrm>
            <a:off x="5868144" y="2797122"/>
            <a:ext cx="1789081" cy="304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Doubling time</a:t>
            </a:r>
            <a:endParaRPr lang="en-GB" sz="2000" b="1" dirty="0"/>
          </a:p>
        </p:txBody>
      </p:sp>
      <p:cxnSp>
        <p:nvCxnSpPr>
          <p:cNvPr id="20" name="Lige forbindelse 19"/>
          <p:cNvCxnSpPr/>
          <p:nvPr/>
        </p:nvCxnSpPr>
        <p:spPr>
          <a:xfrm flipV="1">
            <a:off x="6581019" y="2832988"/>
            <a:ext cx="1354754" cy="731010"/>
          </a:xfrm>
          <a:prstGeom prst="line">
            <a:avLst/>
          </a:prstGeom>
          <a:ln w="28575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boks 1"/>
          <p:cNvSpPr txBox="1"/>
          <p:nvPr/>
        </p:nvSpPr>
        <p:spPr>
          <a:xfrm>
            <a:off x="3204224" y="1268760"/>
            <a:ext cx="3744040" cy="7200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i="0" dirty="0" smtClean="0">
                <a:effectLst/>
              </a:rPr>
              <a:t>Growth rate: (</a:t>
            </a:r>
            <a:r>
              <a:rPr lang="da-DK" sz="2000" b="1" i="0" dirty="0" err="1" smtClean="0">
                <a:effectLst/>
              </a:rPr>
              <a:t>V</a:t>
            </a:r>
            <a:r>
              <a:rPr lang="da-DK" sz="2000" b="1" i="0" baseline="-25000" dirty="0" err="1" smtClean="0">
                <a:effectLst/>
              </a:rPr>
              <a:t>peak</a:t>
            </a:r>
            <a:r>
              <a:rPr lang="da-DK" sz="2000" b="1" i="0" dirty="0" smtClean="0">
                <a:effectLst/>
              </a:rPr>
              <a:t>- V</a:t>
            </a:r>
            <a:r>
              <a:rPr lang="da-DK" sz="2000" b="1" i="0" baseline="-25000" dirty="0" smtClean="0">
                <a:effectLst/>
              </a:rPr>
              <a:t>1</a:t>
            </a:r>
            <a:r>
              <a:rPr lang="da-DK" sz="2000" b="1" i="0" dirty="0" smtClean="0">
                <a:effectLst/>
              </a:rPr>
              <a:t>)/(</a:t>
            </a:r>
            <a:r>
              <a:rPr lang="da-DK" sz="2000" b="1" i="0" dirty="0" err="1" smtClean="0">
                <a:effectLst/>
              </a:rPr>
              <a:t>t</a:t>
            </a:r>
            <a:r>
              <a:rPr lang="da-DK" sz="2000" b="1" i="0" baseline="-25000" dirty="0" err="1" smtClean="0">
                <a:effectLst/>
              </a:rPr>
              <a:t>peak</a:t>
            </a:r>
            <a:r>
              <a:rPr lang="da-DK" sz="2000" b="1" i="0" dirty="0" smtClean="0">
                <a:effectLst/>
              </a:rPr>
              <a:t>- t</a:t>
            </a:r>
            <a:r>
              <a:rPr lang="da-DK" sz="2000" b="1" i="0" baseline="-25000" dirty="0" smtClean="0">
                <a:effectLst/>
              </a:rPr>
              <a:t>1</a:t>
            </a:r>
            <a:r>
              <a:rPr lang="da-DK" sz="2000" b="1" i="0" dirty="0" smtClean="0">
                <a:effectLst/>
              </a:rPr>
              <a:t>)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/>
              <a:t>Doubling</a:t>
            </a:r>
            <a:r>
              <a:rPr lang="da-DK" sz="2000" b="1" dirty="0" smtClean="0"/>
              <a:t> time: ln2/Growth Rate</a:t>
            </a:r>
            <a:endParaRPr lang="da-DK" sz="2000" b="1" i="0" dirty="0">
              <a:effectLst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600" b="0" baseline="0" dirty="0"/>
          </a:p>
          <a:p>
            <a:endParaRPr lang="da-DK" sz="1800" b="0" baseline="0" dirty="0"/>
          </a:p>
          <a:p>
            <a:r>
              <a:rPr lang="da-DK" sz="1800" baseline="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4666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605216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Lige forbindelse 6"/>
          <p:cNvCxnSpPr/>
          <p:nvPr/>
        </p:nvCxnSpPr>
        <p:spPr>
          <a:xfrm flipH="1">
            <a:off x="5220071" y="4565452"/>
            <a:ext cx="783439" cy="0"/>
          </a:xfrm>
          <a:prstGeom prst="line">
            <a:avLst/>
          </a:prstGeom>
          <a:ln w="19050">
            <a:solidFill>
              <a:srgbClr val="003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2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364C"/>
                </a:solidFill>
              </a:rPr>
              <a:t>Methods (II): Example of Calculation of Doubling Time and Adjusting for  Anti-CMV Treatment</a:t>
            </a:r>
            <a:endParaRPr lang="en-GB" sz="3200" dirty="0">
              <a:solidFill>
                <a:srgbClr val="00364C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887290" y="3230712"/>
            <a:ext cx="819950" cy="3423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V</a:t>
            </a:r>
            <a:r>
              <a:rPr lang="da-DK" sz="1800" b="1" baseline="-25000" dirty="0"/>
              <a:t>1</a:t>
            </a:r>
            <a:r>
              <a:rPr lang="da-DK" sz="1800" b="1" dirty="0"/>
              <a:t>,t</a:t>
            </a:r>
            <a:r>
              <a:rPr lang="da-DK" sz="1800" b="1" baseline="-25000" dirty="0"/>
              <a:t>1</a:t>
            </a:r>
            <a:endParaRPr lang="da-DK" sz="1400" b="1" baseline="-25000" dirty="0"/>
          </a:p>
        </p:txBody>
      </p:sp>
      <p:sp>
        <p:nvSpPr>
          <p:cNvPr id="10" name="Multiplicer 9"/>
          <p:cNvSpPr/>
          <p:nvPr/>
        </p:nvSpPr>
        <p:spPr>
          <a:xfrm>
            <a:off x="6454798" y="3485206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1" name="Multiplicer 10"/>
          <p:cNvSpPr/>
          <p:nvPr/>
        </p:nvSpPr>
        <p:spPr>
          <a:xfrm>
            <a:off x="7917897" y="2740560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2" name="Tekstboks 10"/>
          <p:cNvSpPr txBox="1"/>
          <p:nvPr/>
        </p:nvSpPr>
        <p:spPr>
          <a:xfrm>
            <a:off x="7942978" y="2398428"/>
            <a:ext cx="1296144" cy="333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 smtClean="0"/>
              <a:t>V</a:t>
            </a:r>
            <a:r>
              <a:rPr lang="en-GB" sz="1800" b="1" baseline="-25000" dirty="0" err="1" smtClean="0"/>
              <a:t>peak</a:t>
            </a:r>
            <a:r>
              <a:rPr lang="en-GB" sz="1800" b="1" dirty="0" err="1" smtClean="0"/>
              <a:t>,t</a:t>
            </a:r>
            <a:r>
              <a:rPr lang="en-GB" sz="1800" b="1" baseline="-25000" dirty="0" err="1" smtClean="0"/>
              <a:t>peak</a:t>
            </a:r>
            <a:endParaRPr lang="en-GB" sz="1800" b="1" baseline="-25000" dirty="0"/>
          </a:p>
        </p:txBody>
      </p:sp>
      <p:cxnSp>
        <p:nvCxnSpPr>
          <p:cNvPr id="13" name="Lige forbindelse 12"/>
          <p:cNvCxnSpPr/>
          <p:nvPr/>
        </p:nvCxnSpPr>
        <p:spPr>
          <a:xfrm flipV="1">
            <a:off x="6647320" y="4581128"/>
            <a:ext cx="1288453" cy="1478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boks 10"/>
          <p:cNvSpPr txBox="1"/>
          <p:nvPr/>
        </p:nvSpPr>
        <p:spPr>
          <a:xfrm>
            <a:off x="6323114" y="4597249"/>
            <a:ext cx="1972449" cy="2719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∆ </a:t>
            </a:r>
            <a:r>
              <a:rPr lang="en-GB" sz="1800" b="1" dirty="0" err="1" smtClean="0"/>
              <a:t>t</a:t>
            </a:r>
            <a:r>
              <a:rPr lang="en-GB" sz="1800" b="1" baseline="-25000" dirty="0" err="1" smtClean="0"/>
              <a:t>peak</a:t>
            </a:r>
            <a:r>
              <a:rPr lang="en-GB" sz="1800" b="1" baseline="-25000" dirty="0" smtClean="0"/>
              <a:t> </a:t>
            </a:r>
            <a:r>
              <a:rPr lang="en-GB" sz="1800" b="1" dirty="0" smtClean="0"/>
              <a:t>t</a:t>
            </a:r>
            <a:r>
              <a:rPr lang="en-GB" sz="1800" b="1" baseline="-25000" dirty="0" smtClean="0"/>
              <a:t>1 </a:t>
            </a:r>
            <a:r>
              <a:rPr lang="en-GB" sz="1800" b="1" dirty="0" smtClean="0"/>
              <a:t>≤ 14 days</a:t>
            </a:r>
            <a:endParaRPr lang="en-GB" sz="1800" b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1590120" y="2276872"/>
            <a:ext cx="2696645" cy="3938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time frame used for</a:t>
            </a:r>
            <a:r>
              <a:rPr lang="en-GB" sz="1400" b="1" baseline="0" dirty="0" smtClean="0"/>
              <a:t> calculation of doubling time</a:t>
            </a:r>
            <a:endParaRPr lang="en-GB" sz="1400" b="1" dirty="0"/>
          </a:p>
        </p:txBody>
      </p:sp>
      <p:cxnSp>
        <p:nvCxnSpPr>
          <p:cNvPr id="16" name="Lige forbindelse 15"/>
          <p:cNvCxnSpPr/>
          <p:nvPr/>
        </p:nvCxnSpPr>
        <p:spPr>
          <a:xfrm flipV="1">
            <a:off x="1377930" y="2518001"/>
            <a:ext cx="264388" cy="3721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/>
          <p:nvPr/>
        </p:nvSpPr>
        <p:spPr>
          <a:xfrm>
            <a:off x="6323114" y="6582613"/>
            <a:ext cx="2726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* As previously described by </a:t>
            </a:r>
            <a:r>
              <a:rPr lang="en-GB" sz="1000" dirty="0" err="1" smtClean="0"/>
              <a:t>Atabani</a:t>
            </a:r>
            <a:r>
              <a:rPr lang="en-GB" sz="1000" dirty="0" smtClean="0"/>
              <a:t> and Emery</a:t>
            </a:r>
            <a:endParaRPr lang="en-GB" sz="1000" dirty="0"/>
          </a:p>
        </p:txBody>
      </p:sp>
      <p:sp>
        <p:nvSpPr>
          <p:cNvPr id="19" name="Tekstboks 5"/>
          <p:cNvSpPr txBox="1"/>
          <p:nvPr/>
        </p:nvSpPr>
        <p:spPr>
          <a:xfrm>
            <a:off x="5868144" y="2797122"/>
            <a:ext cx="1789081" cy="304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Doubling time</a:t>
            </a:r>
            <a:endParaRPr lang="en-GB" sz="2000" b="1" dirty="0"/>
          </a:p>
        </p:txBody>
      </p:sp>
      <p:cxnSp>
        <p:nvCxnSpPr>
          <p:cNvPr id="20" name="Lige forbindelse 19"/>
          <p:cNvCxnSpPr/>
          <p:nvPr/>
        </p:nvCxnSpPr>
        <p:spPr>
          <a:xfrm flipV="1">
            <a:off x="6581019" y="2832988"/>
            <a:ext cx="1354754" cy="731010"/>
          </a:xfrm>
          <a:prstGeom prst="line">
            <a:avLst/>
          </a:prstGeom>
          <a:ln w="28575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boks 1"/>
          <p:cNvSpPr txBox="1"/>
          <p:nvPr/>
        </p:nvSpPr>
        <p:spPr>
          <a:xfrm>
            <a:off x="676418" y="6067832"/>
            <a:ext cx="7810186" cy="6132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baseline="0" dirty="0" smtClean="0"/>
              <a:t>Out of 419 infectious episodes, 193 episodes</a:t>
            </a:r>
            <a:r>
              <a:rPr lang="en-GB" sz="2000" b="1" dirty="0" smtClean="0"/>
              <a:t> </a:t>
            </a:r>
            <a:r>
              <a:rPr lang="en-GB" sz="2000" b="1" baseline="0" dirty="0" smtClean="0"/>
              <a:t>fulfilled these criteria</a:t>
            </a:r>
          </a:p>
        </p:txBody>
      </p:sp>
      <p:sp>
        <p:nvSpPr>
          <p:cNvPr id="23" name="Tekstboks 1"/>
          <p:cNvSpPr txBox="1"/>
          <p:nvPr/>
        </p:nvSpPr>
        <p:spPr>
          <a:xfrm>
            <a:off x="3204224" y="1268760"/>
            <a:ext cx="3744040" cy="7200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i="0" dirty="0" smtClean="0">
                <a:effectLst/>
              </a:rPr>
              <a:t>Growth rate: (</a:t>
            </a:r>
            <a:r>
              <a:rPr lang="da-DK" sz="2000" b="1" i="0" dirty="0" err="1" smtClean="0">
                <a:effectLst/>
              </a:rPr>
              <a:t>V</a:t>
            </a:r>
            <a:r>
              <a:rPr lang="da-DK" sz="2000" b="1" i="0" baseline="-25000" dirty="0" err="1" smtClean="0">
                <a:effectLst/>
              </a:rPr>
              <a:t>peak</a:t>
            </a:r>
            <a:r>
              <a:rPr lang="da-DK" sz="2000" b="1" i="0" dirty="0" smtClean="0">
                <a:effectLst/>
              </a:rPr>
              <a:t>- V</a:t>
            </a:r>
            <a:r>
              <a:rPr lang="da-DK" sz="2000" b="1" i="0" baseline="-25000" dirty="0" smtClean="0">
                <a:effectLst/>
              </a:rPr>
              <a:t>1</a:t>
            </a:r>
            <a:r>
              <a:rPr lang="da-DK" sz="2000" b="1" i="0" dirty="0" smtClean="0">
                <a:effectLst/>
              </a:rPr>
              <a:t>)/(</a:t>
            </a:r>
            <a:r>
              <a:rPr lang="da-DK" sz="2000" b="1" i="0" dirty="0" err="1" smtClean="0">
                <a:effectLst/>
              </a:rPr>
              <a:t>t</a:t>
            </a:r>
            <a:r>
              <a:rPr lang="da-DK" sz="2000" b="1" i="0" baseline="-25000" dirty="0" err="1" smtClean="0">
                <a:effectLst/>
              </a:rPr>
              <a:t>peak</a:t>
            </a:r>
            <a:r>
              <a:rPr lang="da-DK" sz="2000" b="1" i="0" dirty="0" smtClean="0">
                <a:effectLst/>
              </a:rPr>
              <a:t>- t</a:t>
            </a:r>
            <a:r>
              <a:rPr lang="da-DK" sz="2000" b="1" i="0" baseline="-25000" dirty="0" smtClean="0">
                <a:effectLst/>
              </a:rPr>
              <a:t>1</a:t>
            </a:r>
            <a:r>
              <a:rPr lang="da-DK" sz="2000" b="1" i="0" dirty="0" smtClean="0">
                <a:effectLst/>
              </a:rPr>
              <a:t>)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/>
              <a:t>Doubling</a:t>
            </a:r>
            <a:r>
              <a:rPr lang="da-DK" sz="2000" b="1" dirty="0" smtClean="0"/>
              <a:t> time: ln2/Growth Rate</a:t>
            </a:r>
            <a:endParaRPr lang="da-DK" sz="2000" b="1" i="0" dirty="0">
              <a:effectLst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600" b="0" baseline="0" dirty="0"/>
          </a:p>
          <a:p>
            <a:endParaRPr lang="da-DK" sz="1800" b="0" baseline="0" dirty="0"/>
          </a:p>
          <a:p>
            <a:r>
              <a:rPr lang="da-DK" sz="1800" baseline="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6641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434152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Lige forbindelse 20"/>
          <p:cNvCxnSpPr/>
          <p:nvPr/>
        </p:nvCxnSpPr>
        <p:spPr>
          <a:xfrm flipH="1">
            <a:off x="5220071" y="4565452"/>
            <a:ext cx="783439" cy="0"/>
          </a:xfrm>
          <a:prstGeom prst="line">
            <a:avLst/>
          </a:prstGeom>
          <a:ln w="19050">
            <a:solidFill>
              <a:srgbClr val="003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2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364C"/>
                </a:solidFill>
              </a:rPr>
              <a:t>Methods (II): Example of Calculation of Doubling Time and Adjusting for  Anti-CMV Treatment</a:t>
            </a:r>
            <a:endParaRPr lang="en-GB" sz="3200" dirty="0">
              <a:solidFill>
                <a:srgbClr val="00364C"/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5887290" y="3230712"/>
            <a:ext cx="819950" cy="3423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V</a:t>
            </a:r>
            <a:r>
              <a:rPr lang="da-DK" sz="1800" b="1" baseline="-25000" dirty="0"/>
              <a:t>1</a:t>
            </a:r>
            <a:r>
              <a:rPr lang="da-DK" sz="1800" b="1" dirty="0"/>
              <a:t>,t</a:t>
            </a:r>
            <a:r>
              <a:rPr lang="da-DK" sz="1800" b="1" baseline="-25000" dirty="0"/>
              <a:t>1</a:t>
            </a:r>
            <a:endParaRPr lang="da-DK" sz="1400" b="1" baseline="-25000" dirty="0"/>
          </a:p>
        </p:txBody>
      </p:sp>
      <p:sp>
        <p:nvSpPr>
          <p:cNvPr id="24" name="Multiplicer 23"/>
          <p:cNvSpPr/>
          <p:nvPr/>
        </p:nvSpPr>
        <p:spPr>
          <a:xfrm>
            <a:off x="6454798" y="3485206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25" name="Multiplicer 24"/>
          <p:cNvSpPr/>
          <p:nvPr/>
        </p:nvSpPr>
        <p:spPr>
          <a:xfrm>
            <a:off x="7917897" y="2740560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26" name="Tekstboks 10"/>
          <p:cNvSpPr txBox="1"/>
          <p:nvPr/>
        </p:nvSpPr>
        <p:spPr>
          <a:xfrm>
            <a:off x="7942978" y="2398428"/>
            <a:ext cx="1296144" cy="333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 smtClean="0"/>
              <a:t>V</a:t>
            </a:r>
            <a:r>
              <a:rPr lang="en-GB" sz="1800" b="1" baseline="-25000" dirty="0" err="1" smtClean="0"/>
              <a:t>peak</a:t>
            </a:r>
            <a:r>
              <a:rPr lang="en-GB" sz="1800" b="1" dirty="0" err="1" smtClean="0"/>
              <a:t>,t</a:t>
            </a:r>
            <a:r>
              <a:rPr lang="en-GB" sz="1800" b="1" baseline="-25000" dirty="0" err="1" smtClean="0"/>
              <a:t>peak</a:t>
            </a:r>
            <a:endParaRPr lang="en-GB" sz="1800" b="1" baseline="-25000" dirty="0"/>
          </a:p>
        </p:txBody>
      </p:sp>
      <p:cxnSp>
        <p:nvCxnSpPr>
          <p:cNvPr id="27" name="Lige forbindelse 26"/>
          <p:cNvCxnSpPr/>
          <p:nvPr/>
        </p:nvCxnSpPr>
        <p:spPr>
          <a:xfrm flipV="1">
            <a:off x="6647320" y="4581128"/>
            <a:ext cx="1288453" cy="1478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boks 10"/>
          <p:cNvSpPr txBox="1"/>
          <p:nvPr/>
        </p:nvSpPr>
        <p:spPr>
          <a:xfrm>
            <a:off x="6323114" y="4597249"/>
            <a:ext cx="1972449" cy="2719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∆ </a:t>
            </a:r>
            <a:r>
              <a:rPr lang="en-GB" sz="1800" b="1" dirty="0" err="1" smtClean="0"/>
              <a:t>t</a:t>
            </a:r>
            <a:r>
              <a:rPr lang="en-GB" sz="1800" b="1" baseline="-25000" dirty="0" err="1" smtClean="0"/>
              <a:t>peak</a:t>
            </a:r>
            <a:r>
              <a:rPr lang="en-GB" sz="1800" b="1" baseline="-25000" dirty="0" smtClean="0"/>
              <a:t> </a:t>
            </a:r>
            <a:r>
              <a:rPr lang="en-GB" sz="1800" b="1" dirty="0" smtClean="0"/>
              <a:t>t</a:t>
            </a:r>
            <a:r>
              <a:rPr lang="en-GB" sz="1800" b="1" baseline="-25000" dirty="0" smtClean="0"/>
              <a:t>1 </a:t>
            </a:r>
            <a:r>
              <a:rPr lang="en-GB" sz="1800" b="1" dirty="0" smtClean="0"/>
              <a:t>≤ 14 days</a:t>
            </a:r>
            <a:endParaRPr lang="en-GB" sz="1800" b="1" dirty="0"/>
          </a:p>
        </p:txBody>
      </p:sp>
      <p:sp>
        <p:nvSpPr>
          <p:cNvPr id="29" name="Tekstboks 28"/>
          <p:cNvSpPr txBox="1"/>
          <p:nvPr/>
        </p:nvSpPr>
        <p:spPr>
          <a:xfrm>
            <a:off x="1590120" y="2276872"/>
            <a:ext cx="2696645" cy="3938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time frame used for</a:t>
            </a:r>
            <a:r>
              <a:rPr lang="en-GB" sz="1400" b="1" baseline="0" dirty="0" smtClean="0"/>
              <a:t> calculation of doubling time</a:t>
            </a:r>
            <a:endParaRPr lang="en-GB" sz="1400" b="1" dirty="0"/>
          </a:p>
        </p:txBody>
      </p:sp>
      <p:cxnSp>
        <p:nvCxnSpPr>
          <p:cNvPr id="30" name="Lige forbindelse 29"/>
          <p:cNvCxnSpPr/>
          <p:nvPr/>
        </p:nvCxnSpPr>
        <p:spPr>
          <a:xfrm flipV="1">
            <a:off x="1377930" y="2518001"/>
            <a:ext cx="264388" cy="3721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boks 31"/>
          <p:cNvSpPr txBox="1"/>
          <p:nvPr/>
        </p:nvSpPr>
        <p:spPr>
          <a:xfrm>
            <a:off x="6323114" y="6582613"/>
            <a:ext cx="2726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* As previously described by </a:t>
            </a:r>
            <a:r>
              <a:rPr lang="en-GB" sz="1000" dirty="0" err="1" smtClean="0"/>
              <a:t>Atabani</a:t>
            </a:r>
            <a:r>
              <a:rPr lang="en-GB" sz="1000" dirty="0" smtClean="0"/>
              <a:t> and Emery</a:t>
            </a:r>
            <a:endParaRPr lang="en-GB" sz="1000" dirty="0"/>
          </a:p>
        </p:txBody>
      </p:sp>
      <p:sp>
        <p:nvSpPr>
          <p:cNvPr id="33" name="Tekstboks 5"/>
          <p:cNvSpPr txBox="1"/>
          <p:nvPr/>
        </p:nvSpPr>
        <p:spPr>
          <a:xfrm>
            <a:off x="5868144" y="2797122"/>
            <a:ext cx="1789081" cy="304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Doubling time</a:t>
            </a:r>
            <a:endParaRPr lang="en-GB" sz="2000" b="1" dirty="0"/>
          </a:p>
        </p:txBody>
      </p:sp>
      <p:cxnSp>
        <p:nvCxnSpPr>
          <p:cNvPr id="34" name="Lige forbindelse 33"/>
          <p:cNvCxnSpPr/>
          <p:nvPr/>
        </p:nvCxnSpPr>
        <p:spPr>
          <a:xfrm flipV="1">
            <a:off x="6581019" y="2832988"/>
            <a:ext cx="1354754" cy="731010"/>
          </a:xfrm>
          <a:prstGeom prst="line">
            <a:avLst/>
          </a:prstGeom>
          <a:ln w="28575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boks 1"/>
          <p:cNvSpPr txBox="1"/>
          <p:nvPr/>
        </p:nvSpPr>
        <p:spPr>
          <a:xfrm>
            <a:off x="676418" y="6067832"/>
            <a:ext cx="7810186" cy="6132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baseline="0" dirty="0" smtClean="0"/>
              <a:t>Out of 419 infectious episodes, 193 episodes</a:t>
            </a:r>
            <a:r>
              <a:rPr lang="en-GB" sz="2000" b="1" dirty="0" smtClean="0"/>
              <a:t> </a:t>
            </a:r>
            <a:r>
              <a:rPr lang="en-GB" sz="2000" b="1" baseline="0" dirty="0" smtClean="0"/>
              <a:t>fulfilled these criteria</a:t>
            </a:r>
          </a:p>
        </p:txBody>
      </p:sp>
      <p:sp>
        <p:nvSpPr>
          <p:cNvPr id="36" name="Opadgående pil 35"/>
          <p:cNvSpPr/>
          <p:nvPr/>
        </p:nvSpPr>
        <p:spPr>
          <a:xfrm>
            <a:off x="7570266" y="3101672"/>
            <a:ext cx="144016" cy="74544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/>
          </a:p>
        </p:txBody>
      </p:sp>
      <p:sp>
        <p:nvSpPr>
          <p:cNvPr id="37" name="Tekstboks 10"/>
          <p:cNvSpPr txBox="1"/>
          <p:nvPr/>
        </p:nvSpPr>
        <p:spPr>
          <a:xfrm>
            <a:off x="7524328" y="3922298"/>
            <a:ext cx="1523517" cy="5148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Initiation of anti-CMV</a:t>
            </a:r>
            <a:r>
              <a:rPr lang="en-GB" sz="1400" b="1" baseline="0" dirty="0" smtClean="0"/>
              <a:t> treatment</a:t>
            </a:r>
            <a:endParaRPr lang="en-GB" sz="1400" b="1" dirty="0"/>
          </a:p>
        </p:txBody>
      </p:sp>
      <p:sp>
        <p:nvSpPr>
          <p:cNvPr id="38" name="Tekstboks 1"/>
          <p:cNvSpPr txBox="1"/>
          <p:nvPr/>
        </p:nvSpPr>
        <p:spPr>
          <a:xfrm>
            <a:off x="3204224" y="1268760"/>
            <a:ext cx="3744040" cy="7200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i="0" dirty="0" smtClean="0">
                <a:effectLst/>
              </a:rPr>
              <a:t>Growth rate: (</a:t>
            </a:r>
            <a:r>
              <a:rPr lang="da-DK" sz="2000" b="1" i="0" dirty="0" err="1" smtClean="0">
                <a:effectLst/>
              </a:rPr>
              <a:t>V</a:t>
            </a:r>
            <a:r>
              <a:rPr lang="da-DK" sz="2000" b="1" i="0" baseline="-25000" dirty="0" err="1" smtClean="0">
                <a:effectLst/>
              </a:rPr>
              <a:t>peak</a:t>
            </a:r>
            <a:r>
              <a:rPr lang="da-DK" sz="2000" b="1" i="0" dirty="0" smtClean="0">
                <a:effectLst/>
              </a:rPr>
              <a:t>- V</a:t>
            </a:r>
            <a:r>
              <a:rPr lang="da-DK" sz="2000" b="1" i="0" baseline="-25000" dirty="0" smtClean="0">
                <a:effectLst/>
              </a:rPr>
              <a:t>1</a:t>
            </a:r>
            <a:r>
              <a:rPr lang="da-DK" sz="2000" b="1" i="0" dirty="0" smtClean="0">
                <a:effectLst/>
              </a:rPr>
              <a:t>)/(</a:t>
            </a:r>
            <a:r>
              <a:rPr lang="da-DK" sz="2000" b="1" i="0" dirty="0" err="1" smtClean="0">
                <a:effectLst/>
              </a:rPr>
              <a:t>t</a:t>
            </a:r>
            <a:r>
              <a:rPr lang="da-DK" sz="2000" b="1" i="0" baseline="-25000" dirty="0" err="1" smtClean="0">
                <a:effectLst/>
              </a:rPr>
              <a:t>peak</a:t>
            </a:r>
            <a:r>
              <a:rPr lang="da-DK" sz="2000" b="1" i="0" dirty="0" smtClean="0">
                <a:effectLst/>
              </a:rPr>
              <a:t>- t</a:t>
            </a:r>
            <a:r>
              <a:rPr lang="da-DK" sz="2000" b="1" i="0" baseline="-25000" dirty="0" smtClean="0">
                <a:effectLst/>
              </a:rPr>
              <a:t>1</a:t>
            </a:r>
            <a:r>
              <a:rPr lang="da-DK" sz="2000" b="1" i="0" dirty="0" smtClean="0">
                <a:effectLst/>
              </a:rPr>
              <a:t>)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/>
              <a:t>Doubling</a:t>
            </a:r>
            <a:r>
              <a:rPr lang="da-DK" sz="2000" b="1" dirty="0" smtClean="0"/>
              <a:t> time: ln2/Growth Rate</a:t>
            </a:r>
            <a:endParaRPr lang="da-DK" sz="2000" b="1" i="0" dirty="0">
              <a:effectLst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600" b="0" baseline="0" dirty="0"/>
          </a:p>
          <a:p>
            <a:endParaRPr lang="da-DK" sz="1800" b="0" baseline="0" dirty="0"/>
          </a:p>
          <a:p>
            <a:r>
              <a:rPr lang="da-DK" sz="1800" baseline="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41771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332309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Lige forbindelse 4"/>
          <p:cNvCxnSpPr/>
          <p:nvPr/>
        </p:nvCxnSpPr>
        <p:spPr>
          <a:xfrm flipH="1">
            <a:off x="5220071" y="4565452"/>
            <a:ext cx="783439" cy="0"/>
          </a:xfrm>
          <a:prstGeom prst="line">
            <a:avLst/>
          </a:prstGeom>
          <a:ln w="19050">
            <a:solidFill>
              <a:srgbClr val="003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2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364C"/>
                </a:solidFill>
              </a:rPr>
              <a:t>Methods (II): Example of Calculation of Doubling Time and Adjusting for  Anti-CMV Treatment</a:t>
            </a:r>
            <a:endParaRPr lang="en-GB" sz="3200" dirty="0">
              <a:solidFill>
                <a:srgbClr val="00364C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5887290" y="3230712"/>
            <a:ext cx="819950" cy="3423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V</a:t>
            </a:r>
            <a:r>
              <a:rPr lang="da-DK" sz="1800" b="1" baseline="-25000" dirty="0"/>
              <a:t>1</a:t>
            </a:r>
            <a:r>
              <a:rPr lang="da-DK" sz="1800" b="1" dirty="0"/>
              <a:t>,t</a:t>
            </a:r>
            <a:r>
              <a:rPr lang="da-DK" sz="1800" b="1" baseline="-25000" dirty="0"/>
              <a:t>1</a:t>
            </a:r>
            <a:endParaRPr lang="da-DK" sz="1400" b="1" baseline="-25000" dirty="0"/>
          </a:p>
        </p:txBody>
      </p:sp>
      <p:sp>
        <p:nvSpPr>
          <p:cNvPr id="8" name="Multiplicer 7"/>
          <p:cNvSpPr/>
          <p:nvPr/>
        </p:nvSpPr>
        <p:spPr>
          <a:xfrm>
            <a:off x="6454798" y="3485206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9" name="Multiplicer 8"/>
          <p:cNvSpPr/>
          <p:nvPr/>
        </p:nvSpPr>
        <p:spPr>
          <a:xfrm>
            <a:off x="7917897" y="2740560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0" name="Tekstboks 10"/>
          <p:cNvSpPr txBox="1"/>
          <p:nvPr/>
        </p:nvSpPr>
        <p:spPr>
          <a:xfrm>
            <a:off x="7942978" y="2398428"/>
            <a:ext cx="1296144" cy="333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 smtClean="0"/>
              <a:t>V</a:t>
            </a:r>
            <a:r>
              <a:rPr lang="en-GB" sz="1800" b="1" baseline="-25000" dirty="0" err="1" smtClean="0"/>
              <a:t>peak</a:t>
            </a:r>
            <a:r>
              <a:rPr lang="en-GB" sz="1800" b="1" dirty="0" err="1" smtClean="0"/>
              <a:t>,t</a:t>
            </a:r>
            <a:r>
              <a:rPr lang="en-GB" sz="1800" b="1" baseline="-25000" dirty="0" err="1" smtClean="0"/>
              <a:t>peak</a:t>
            </a:r>
            <a:endParaRPr lang="en-GB" sz="1800" b="1" baseline="-25000" dirty="0"/>
          </a:p>
        </p:txBody>
      </p:sp>
      <p:cxnSp>
        <p:nvCxnSpPr>
          <p:cNvPr id="11" name="Lige forbindelse 10"/>
          <p:cNvCxnSpPr/>
          <p:nvPr/>
        </p:nvCxnSpPr>
        <p:spPr>
          <a:xfrm flipV="1">
            <a:off x="6647320" y="4581128"/>
            <a:ext cx="1288453" cy="1478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0"/>
          <p:cNvSpPr txBox="1"/>
          <p:nvPr/>
        </p:nvSpPr>
        <p:spPr>
          <a:xfrm>
            <a:off x="6323114" y="4597249"/>
            <a:ext cx="1972449" cy="2719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∆ </a:t>
            </a:r>
            <a:r>
              <a:rPr lang="en-GB" sz="1800" b="1" dirty="0" err="1" smtClean="0"/>
              <a:t>t</a:t>
            </a:r>
            <a:r>
              <a:rPr lang="en-GB" sz="1800" b="1" baseline="-25000" dirty="0" err="1" smtClean="0"/>
              <a:t>peak</a:t>
            </a:r>
            <a:r>
              <a:rPr lang="en-GB" sz="1800" b="1" baseline="-25000" dirty="0" smtClean="0"/>
              <a:t> </a:t>
            </a:r>
            <a:r>
              <a:rPr lang="en-GB" sz="1800" b="1" dirty="0" smtClean="0"/>
              <a:t>t</a:t>
            </a:r>
            <a:r>
              <a:rPr lang="en-GB" sz="1800" b="1" baseline="-25000" dirty="0" smtClean="0"/>
              <a:t>1 </a:t>
            </a:r>
            <a:r>
              <a:rPr lang="en-GB" sz="1800" b="1" dirty="0" smtClean="0"/>
              <a:t>≤ 14 days</a:t>
            </a:r>
            <a:endParaRPr lang="en-GB" sz="1800" b="1" dirty="0"/>
          </a:p>
        </p:txBody>
      </p:sp>
      <p:sp>
        <p:nvSpPr>
          <p:cNvPr id="13" name="Tekstboks 12"/>
          <p:cNvSpPr txBox="1"/>
          <p:nvPr/>
        </p:nvSpPr>
        <p:spPr>
          <a:xfrm>
            <a:off x="1590120" y="2276872"/>
            <a:ext cx="2696645" cy="3938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time frame used for</a:t>
            </a:r>
            <a:r>
              <a:rPr lang="en-GB" sz="1400" b="1" baseline="0" dirty="0" smtClean="0"/>
              <a:t> calculation of doubling time</a:t>
            </a:r>
            <a:endParaRPr lang="en-GB" sz="1400" b="1" dirty="0"/>
          </a:p>
        </p:txBody>
      </p:sp>
      <p:cxnSp>
        <p:nvCxnSpPr>
          <p:cNvPr id="14" name="Lige forbindelse 13"/>
          <p:cNvCxnSpPr/>
          <p:nvPr/>
        </p:nvCxnSpPr>
        <p:spPr>
          <a:xfrm flipV="1">
            <a:off x="1377930" y="2518001"/>
            <a:ext cx="264388" cy="3721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boks 15"/>
          <p:cNvSpPr txBox="1"/>
          <p:nvPr/>
        </p:nvSpPr>
        <p:spPr>
          <a:xfrm>
            <a:off x="6323114" y="6582613"/>
            <a:ext cx="2726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* As previously described by </a:t>
            </a:r>
            <a:r>
              <a:rPr lang="en-GB" sz="1000" dirty="0" err="1" smtClean="0"/>
              <a:t>Atabani</a:t>
            </a:r>
            <a:r>
              <a:rPr lang="en-GB" sz="1000" dirty="0" smtClean="0"/>
              <a:t> and Emery</a:t>
            </a:r>
            <a:endParaRPr lang="en-GB" sz="1000" dirty="0"/>
          </a:p>
        </p:txBody>
      </p:sp>
      <p:sp>
        <p:nvSpPr>
          <p:cNvPr id="17" name="Tekstboks 5"/>
          <p:cNvSpPr txBox="1"/>
          <p:nvPr/>
        </p:nvSpPr>
        <p:spPr>
          <a:xfrm>
            <a:off x="5868144" y="2797122"/>
            <a:ext cx="1789081" cy="304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Doubling time</a:t>
            </a:r>
            <a:endParaRPr lang="en-GB" sz="2000" b="1" dirty="0"/>
          </a:p>
        </p:txBody>
      </p:sp>
      <p:cxnSp>
        <p:nvCxnSpPr>
          <p:cNvPr id="18" name="Lige forbindelse 17"/>
          <p:cNvCxnSpPr/>
          <p:nvPr/>
        </p:nvCxnSpPr>
        <p:spPr>
          <a:xfrm flipV="1">
            <a:off x="6581019" y="2832988"/>
            <a:ext cx="1354754" cy="731010"/>
          </a:xfrm>
          <a:prstGeom prst="line">
            <a:avLst/>
          </a:prstGeom>
          <a:ln w="28575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boks 1"/>
          <p:cNvSpPr txBox="1"/>
          <p:nvPr/>
        </p:nvSpPr>
        <p:spPr>
          <a:xfrm>
            <a:off x="676418" y="6067832"/>
            <a:ext cx="7810186" cy="6132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baseline="0" dirty="0" smtClean="0"/>
              <a:t>Out of 419 infectious episodes, 193 episodes</a:t>
            </a:r>
            <a:r>
              <a:rPr lang="en-GB" sz="2000" b="1" dirty="0" smtClean="0"/>
              <a:t> </a:t>
            </a:r>
            <a:r>
              <a:rPr lang="en-GB" sz="2000" b="1" baseline="0" dirty="0" smtClean="0"/>
              <a:t>fulfilled these criteria</a:t>
            </a:r>
          </a:p>
        </p:txBody>
      </p:sp>
      <p:sp>
        <p:nvSpPr>
          <p:cNvPr id="20" name="Opadgående pil 19"/>
          <p:cNvSpPr/>
          <p:nvPr/>
        </p:nvSpPr>
        <p:spPr>
          <a:xfrm>
            <a:off x="7570266" y="3101672"/>
            <a:ext cx="144016" cy="74544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/>
          </a:p>
        </p:txBody>
      </p:sp>
      <p:sp>
        <p:nvSpPr>
          <p:cNvPr id="21" name="Tekstboks 10"/>
          <p:cNvSpPr txBox="1"/>
          <p:nvPr/>
        </p:nvSpPr>
        <p:spPr>
          <a:xfrm>
            <a:off x="7524328" y="3922298"/>
            <a:ext cx="1523517" cy="5148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Initiation of anti-CMV</a:t>
            </a:r>
            <a:r>
              <a:rPr lang="en-GB" sz="1400" b="1" baseline="0" dirty="0" smtClean="0"/>
              <a:t> treatment</a:t>
            </a:r>
            <a:endParaRPr lang="en-GB" sz="1400" b="1" dirty="0"/>
          </a:p>
        </p:txBody>
      </p:sp>
      <p:sp>
        <p:nvSpPr>
          <p:cNvPr id="22" name="Tekstboks 10"/>
          <p:cNvSpPr txBox="1"/>
          <p:nvPr/>
        </p:nvSpPr>
        <p:spPr>
          <a:xfrm>
            <a:off x="1590120" y="2772604"/>
            <a:ext cx="2991391" cy="65813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proportion</a:t>
            </a:r>
            <a:r>
              <a:rPr lang="en-GB" sz="1400" b="1" baseline="0" dirty="0" smtClean="0"/>
              <a:t> of time used for calculation of doubling time covered with anti-CMV treatment</a:t>
            </a:r>
            <a:endParaRPr lang="en-GB" sz="1400" b="1" dirty="0"/>
          </a:p>
        </p:txBody>
      </p:sp>
      <p:cxnSp>
        <p:nvCxnSpPr>
          <p:cNvPr id="23" name="Lige forbindelse 22"/>
          <p:cNvCxnSpPr/>
          <p:nvPr/>
        </p:nvCxnSpPr>
        <p:spPr>
          <a:xfrm flipV="1">
            <a:off x="1377930" y="3101672"/>
            <a:ext cx="264388" cy="3776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/>
        </p:nvCxnSpPr>
        <p:spPr>
          <a:xfrm flipV="1">
            <a:off x="7629251" y="2891332"/>
            <a:ext cx="313727" cy="17762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 flipV="1">
            <a:off x="7653598" y="4505344"/>
            <a:ext cx="264299" cy="3776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boks 1"/>
          <p:cNvSpPr txBox="1"/>
          <p:nvPr/>
        </p:nvSpPr>
        <p:spPr>
          <a:xfrm>
            <a:off x="3204224" y="1268760"/>
            <a:ext cx="3744040" cy="7200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i="0" dirty="0" smtClean="0">
                <a:effectLst/>
              </a:rPr>
              <a:t>Growth rate: (</a:t>
            </a:r>
            <a:r>
              <a:rPr lang="da-DK" sz="2000" b="1" i="0" dirty="0" err="1" smtClean="0">
                <a:effectLst/>
              </a:rPr>
              <a:t>V</a:t>
            </a:r>
            <a:r>
              <a:rPr lang="da-DK" sz="2000" b="1" i="0" baseline="-25000" dirty="0" err="1" smtClean="0">
                <a:effectLst/>
              </a:rPr>
              <a:t>peak</a:t>
            </a:r>
            <a:r>
              <a:rPr lang="da-DK" sz="2000" b="1" i="0" dirty="0" smtClean="0">
                <a:effectLst/>
              </a:rPr>
              <a:t>- V</a:t>
            </a:r>
            <a:r>
              <a:rPr lang="da-DK" sz="2000" b="1" i="0" baseline="-25000" dirty="0" smtClean="0">
                <a:effectLst/>
              </a:rPr>
              <a:t>1</a:t>
            </a:r>
            <a:r>
              <a:rPr lang="da-DK" sz="2000" b="1" i="0" dirty="0" smtClean="0">
                <a:effectLst/>
              </a:rPr>
              <a:t>)/(</a:t>
            </a:r>
            <a:r>
              <a:rPr lang="da-DK" sz="2000" b="1" i="0" dirty="0" err="1" smtClean="0">
                <a:effectLst/>
              </a:rPr>
              <a:t>t</a:t>
            </a:r>
            <a:r>
              <a:rPr lang="da-DK" sz="2000" b="1" i="0" baseline="-25000" dirty="0" err="1" smtClean="0">
                <a:effectLst/>
              </a:rPr>
              <a:t>peak</a:t>
            </a:r>
            <a:r>
              <a:rPr lang="da-DK" sz="2000" b="1" i="0" dirty="0" smtClean="0">
                <a:effectLst/>
              </a:rPr>
              <a:t>- t</a:t>
            </a:r>
            <a:r>
              <a:rPr lang="da-DK" sz="2000" b="1" i="0" baseline="-25000" dirty="0" smtClean="0">
                <a:effectLst/>
              </a:rPr>
              <a:t>1</a:t>
            </a:r>
            <a:r>
              <a:rPr lang="da-DK" sz="2000" b="1" i="0" dirty="0" smtClean="0">
                <a:effectLst/>
              </a:rPr>
              <a:t>)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/>
              <a:t>Doubling</a:t>
            </a:r>
            <a:r>
              <a:rPr lang="da-DK" sz="2000" b="1" dirty="0" smtClean="0"/>
              <a:t> time: ln2/Growth Rate</a:t>
            </a:r>
            <a:endParaRPr lang="da-DK" sz="2000" b="1" i="0" dirty="0">
              <a:effectLst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600" b="0" baseline="0" dirty="0"/>
          </a:p>
          <a:p>
            <a:endParaRPr lang="da-DK" sz="1800" b="0" baseline="0" dirty="0"/>
          </a:p>
          <a:p>
            <a:r>
              <a:rPr lang="da-DK" sz="1800" baseline="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9295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rgbClr val="00364C"/>
                </a:solidFill>
                <a:latin typeface="MetaBook-Roman"/>
              </a:rPr>
              <a:t>Methods </a:t>
            </a:r>
            <a:r>
              <a:rPr lang="da-DK" sz="3200" dirty="0" smtClean="0">
                <a:solidFill>
                  <a:srgbClr val="00364C"/>
                </a:solidFill>
                <a:latin typeface="MetaBook-Roman"/>
              </a:rPr>
              <a:t>(III): </a:t>
            </a:r>
            <a:r>
              <a:rPr lang="da-DK" sz="3200" dirty="0">
                <a:solidFill>
                  <a:srgbClr val="00364C"/>
                </a:solidFill>
                <a:latin typeface="MetaBook-Roman"/>
              </a:rPr>
              <a:t>Statistical Analyses	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3672408"/>
          </a:xfrm>
        </p:spPr>
        <p:txBody>
          <a:bodyPr>
            <a:normAutofit/>
          </a:bodyPr>
          <a:lstStyle/>
          <a:p>
            <a:pPr>
              <a:buClr>
                <a:srgbClr val="9F6F00"/>
              </a:buClr>
              <a:buSzPct val="120000"/>
            </a:pPr>
            <a:r>
              <a:rPr lang="en-GB" sz="2000" dirty="0">
                <a:solidFill>
                  <a:srgbClr val="005B6F"/>
                </a:solidFill>
                <a:latin typeface="MetaBook-Roman"/>
              </a:rPr>
              <a:t>The estimated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doubling times were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explored using standard descriptive statistics, including correlation analyses and Mann Whitney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U test</a:t>
            </a:r>
            <a:br>
              <a:rPr lang="en-GB" sz="2000" dirty="0" smtClean="0">
                <a:solidFill>
                  <a:srgbClr val="005B6F"/>
                </a:solidFill>
                <a:latin typeface="MetaBook-Roman"/>
              </a:rPr>
            </a:b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>
                <a:solidFill>
                  <a:srgbClr val="005B6F"/>
                </a:solidFill>
                <a:latin typeface="MetaBook-Roman"/>
              </a:rPr>
              <a:t>The estimated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doubling times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were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adjusted for administration of anti-CMV treatment</a:t>
            </a: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 marL="0" indent="0">
              <a:buClr>
                <a:srgbClr val="9F6F00"/>
              </a:buClr>
              <a:buSzPct val="120000"/>
              <a:buNone/>
            </a:pPr>
            <a:endParaRPr lang="en-GB" sz="2000" dirty="0" smtClean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A mathematical simulation was performed, in order to determine the optimal screening interval for pre-emptive treatment</a:t>
            </a: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31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216024" y="260648"/>
            <a:ext cx="8892480" cy="936104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Results: CMV Doubling Time </a:t>
            </a:r>
            <a:r>
              <a:rPr lang="da-DK" sz="3200" dirty="0" smtClean="0">
                <a:solidFill>
                  <a:srgbClr val="00364C"/>
                </a:solidFill>
                <a:latin typeface="MetaBook-Roman"/>
              </a:rPr>
              <a:t>	</a:t>
            </a:r>
            <a:endParaRPr lang="da-DK" sz="3200" dirty="0">
              <a:solidFill>
                <a:srgbClr val="00364C"/>
              </a:solidFill>
              <a:latin typeface="MetaBook-Roman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1"/>
          <a:stretch/>
        </p:blipFill>
        <p:spPr bwMode="auto">
          <a:xfrm>
            <a:off x="-1620688" y="-243407"/>
            <a:ext cx="9811290" cy="67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5708083" y="1508586"/>
            <a:ext cx="33142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F6F00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Overall median doubling time; 4.3 (IQR 2.5-7.8) days</a:t>
            </a:r>
          </a:p>
          <a:p>
            <a:pPr marL="342900" indent="-342900">
              <a:buClr>
                <a:srgbClr val="9F6F00"/>
              </a:buClr>
              <a:buSzPct val="120000"/>
              <a:buFont typeface="Arial" pitchFamily="34" charset="0"/>
              <a:buChar char="•"/>
            </a:pPr>
            <a:endParaRPr lang="en-GB" sz="2000" dirty="0" smtClean="0">
              <a:solidFill>
                <a:srgbClr val="005B6F"/>
              </a:solidFill>
              <a:latin typeface="MetaBook-Roman"/>
            </a:endParaRPr>
          </a:p>
          <a:p>
            <a:pPr marL="342900" lvl="1" indent="-342900">
              <a:buClr>
                <a:srgbClr val="9F6F00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No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significant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differences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in doubling time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detected when adjusting for </a:t>
            </a:r>
          </a:p>
          <a:p>
            <a:pPr marL="800100" lvl="1" indent="-342900">
              <a:buClr>
                <a:srgbClr val="9F6F00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type of transplantation </a:t>
            </a:r>
          </a:p>
          <a:p>
            <a:pPr marL="800100" lvl="1" indent="-342900">
              <a:buClr>
                <a:srgbClr val="9F6F00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risk of CMV infection according to donor/recipient CMV IgG status </a:t>
            </a:r>
          </a:p>
          <a:p>
            <a:pPr marL="800100" lvl="1" indent="-342900">
              <a:buClr>
                <a:srgbClr val="9F6F00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use of anti-CMV treatment</a:t>
            </a:r>
          </a:p>
          <a:p>
            <a:pPr lvl="1"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 </a:t>
            </a:r>
            <a:endParaRPr lang="da-DK" sz="2000" dirty="0">
              <a:latin typeface="MetaBook-Roman"/>
            </a:endParaRPr>
          </a:p>
        </p:txBody>
      </p:sp>
    </p:spTree>
    <p:extLst>
      <p:ext uri="{BB962C8B-B14F-4D97-AF65-F5344CB8AC3E}">
        <p14:creationId xmlns:p14="http://schemas.microsoft.com/office/powerpoint/2010/main" val="20322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0" y="404664"/>
            <a:ext cx="8968952" cy="968491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Characteristics of </a:t>
            </a:r>
            <a:r>
              <a:rPr lang="en-GB" sz="3200" dirty="0">
                <a:solidFill>
                  <a:srgbClr val="00364C"/>
                </a:solidFill>
                <a:latin typeface="MetaBook-Roman"/>
              </a:rPr>
              <a:t>P</a:t>
            </a:r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atients </a:t>
            </a:r>
            <a:r>
              <a:rPr lang="en-GB" sz="3200" dirty="0">
                <a:solidFill>
                  <a:srgbClr val="00364C"/>
                </a:solidFill>
                <a:latin typeface="MetaBook-Roman"/>
              </a:rPr>
              <a:t>A</a:t>
            </a:r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ccording to Doubling </a:t>
            </a:r>
            <a:r>
              <a:rPr lang="en-GB" sz="3200" dirty="0">
                <a:solidFill>
                  <a:srgbClr val="00364C"/>
                </a:solidFill>
                <a:latin typeface="MetaBook-Roman"/>
              </a:rPr>
              <a:t>T</a:t>
            </a:r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ime</a:t>
            </a:r>
            <a:endParaRPr lang="en-GB" sz="3200" dirty="0">
              <a:solidFill>
                <a:srgbClr val="00364C"/>
              </a:solidFill>
              <a:latin typeface="MetaBook-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15733" r="3003" b="13125"/>
          <a:stretch/>
        </p:blipFill>
        <p:spPr bwMode="auto">
          <a:xfrm>
            <a:off x="179512" y="1553716"/>
            <a:ext cx="8793866" cy="511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772962"/>
              </p:ext>
            </p:extLst>
          </p:nvPr>
        </p:nvGraphicFramePr>
        <p:xfrm>
          <a:off x="179512" y="1412776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Characteristics of </a:t>
            </a:r>
            <a:r>
              <a:rPr lang="en-GB" sz="3200" dirty="0">
                <a:solidFill>
                  <a:srgbClr val="00364C"/>
                </a:solidFill>
                <a:latin typeface="MetaBook-Roman"/>
              </a:rPr>
              <a:t>P</a:t>
            </a:r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atients </a:t>
            </a:r>
            <a:r>
              <a:rPr lang="en-GB" sz="3200" dirty="0">
                <a:solidFill>
                  <a:srgbClr val="00364C"/>
                </a:solidFill>
                <a:latin typeface="MetaBook-Roman"/>
              </a:rPr>
              <a:t>A</a:t>
            </a:r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ccording to Doubling </a:t>
            </a:r>
            <a:r>
              <a:rPr lang="en-GB" sz="3200" dirty="0">
                <a:solidFill>
                  <a:srgbClr val="00364C"/>
                </a:solidFill>
                <a:latin typeface="MetaBook-Roman"/>
              </a:rPr>
              <a:t>T</a:t>
            </a:r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ime</a:t>
            </a:r>
            <a:endParaRPr lang="en-GB" sz="3200" dirty="0">
              <a:solidFill>
                <a:srgbClr val="00364C"/>
              </a:solidFill>
              <a:latin typeface="MetaBook-Roman"/>
            </a:endParaRPr>
          </a:p>
        </p:txBody>
      </p:sp>
    </p:spTree>
    <p:extLst>
      <p:ext uri="{BB962C8B-B14F-4D97-AF65-F5344CB8AC3E}">
        <p14:creationId xmlns:p14="http://schemas.microsoft.com/office/powerpoint/2010/main" val="20195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190999"/>
              </p:ext>
            </p:extLst>
          </p:nvPr>
        </p:nvGraphicFramePr>
        <p:xfrm>
          <a:off x="250425" y="4437112"/>
          <a:ext cx="8496944" cy="2143422"/>
        </p:xfrm>
        <a:graphic>
          <a:graphicData uri="http://schemas.openxmlformats.org/drawingml/2006/table">
            <a:tbl>
              <a:tblPr firstRow="1" firstCol="1" bandRow="1"/>
              <a:tblGrid>
                <a:gridCol w="3240360"/>
                <a:gridCol w="2079466"/>
                <a:gridCol w="1625501"/>
                <a:gridCol w="1551617"/>
              </a:tblGrid>
              <a:tr h="18321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Assumed 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doubling time</a:t>
                      </a: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:</a:t>
                      </a: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Intervals between screening with CMV PCR </a:t>
                      </a: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days</a:t>
                      </a: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85687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5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Estimated % of recipients having undesirably high CMV viral load 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during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the screening interval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8327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31 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hours – no </a:t>
                      </a: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variation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Varied 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as observed </a:t>
                      </a: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in 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our cohort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11.1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1.4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33.3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4.3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50.0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8.7</a:t>
                      </a:r>
                      <a:endParaRPr lang="da-D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3395" y="188640"/>
            <a:ext cx="8229600" cy="936104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364C"/>
                </a:solidFill>
                <a:latin typeface="MetaBook-Roman"/>
              </a:rPr>
              <a:t>Evaluation of </a:t>
            </a:r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the Optimal CMV </a:t>
            </a:r>
            <a:r>
              <a:rPr lang="en-GB" sz="3200" dirty="0">
                <a:solidFill>
                  <a:srgbClr val="00364C"/>
                </a:solidFill>
                <a:latin typeface="MetaBook-Roman"/>
              </a:rPr>
              <a:t>Screening Intervals Based on Doubling Time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216024" y="1196752"/>
            <a:ext cx="8748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F6F00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 “Optimal” screening interval if 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  <a:cs typeface="Calibri"/>
              </a:rPr>
              <a:t>≤5% of the patients develop CMV infection 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≥ 20,000 copies/mL during the screening interval</a:t>
            </a:r>
          </a:p>
          <a:p>
            <a:pPr>
              <a:buClr>
                <a:srgbClr val="9F6F00"/>
              </a:buClr>
              <a:buSzPct val="120000"/>
              <a:buFont typeface="Arial" pitchFamily="34" charset="0"/>
              <a:buChar char="•"/>
            </a:pPr>
            <a:endParaRPr lang="en-GB" sz="2400" dirty="0" smtClean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 Estimation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of the proportion of patients who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based on the doubling time were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at risk of developing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such an undesirably high virus load during the screening interval</a:t>
            </a: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  <a:buFont typeface="Arial" pitchFamily="34" charset="0"/>
              <a:buChar char="•"/>
            </a:pP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M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athematical simulation was used to incorporate the assumed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doubling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times, the emergence of CMV events in the cohort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and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the test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periodicity in the screening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interval</a:t>
            </a:r>
            <a:endParaRPr lang="en-GB" sz="2000" dirty="0">
              <a:solidFill>
                <a:srgbClr val="005B6F"/>
              </a:solidFill>
              <a:latin typeface="MetaBook-Roman"/>
            </a:endParaRPr>
          </a:p>
        </p:txBody>
      </p:sp>
    </p:spTree>
    <p:extLst>
      <p:ext uri="{BB962C8B-B14F-4D97-AF65-F5344CB8AC3E}">
        <p14:creationId xmlns:p14="http://schemas.microsoft.com/office/powerpoint/2010/main" val="35599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da-DK" sz="3200" dirty="0" smtClean="0">
                <a:solidFill>
                  <a:srgbClr val="00364C"/>
                </a:solidFill>
                <a:latin typeface="MetaBook-Roman" pitchFamily="34" charset="0"/>
              </a:rPr>
              <a:t>Disclosures</a:t>
            </a:r>
            <a:endParaRPr lang="en-US" sz="3200" dirty="0">
              <a:solidFill>
                <a:srgbClr val="00364C"/>
              </a:solidFill>
              <a:latin typeface="MetaBook-Roma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rgbClr val="9F6F00"/>
              </a:buClr>
              <a:buNone/>
            </a:pPr>
            <a:endParaRPr lang="en-US" sz="2400" dirty="0" smtClean="0">
              <a:solidFill>
                <a:srgbClr val="00364C"/>
              </a:solidFill>
              <a:latin typeface="MetaBook-Roman" pitchFamily="34" charset="0"/>
            </a:endParaRPr>
          </a:p>
          <a:p>
            <a:pPr marL="0" indent="0" algn="ctr">
              <a:buClr>
                <a:srgbClr val="9F6F00"/>
              </a:buClr>
              <a:buNone/>
            </a:pPr>
            <a:endParaRPr lang="en-US" sz="2400" dirty="0">
              <a:solidFill>
                <a:srgbClr val="00364C"/>
              </a:solidFill>
              <a:latin typeface="MetaBook-Roman" pitchFamily="34" charset="0"/>
            </a:endParaRPr>
          </a:p>
          <a:p>
            <a:pPr marL="0" indent="0" algn="ctr">
              <a:buClr>
                <a:srgbClr val="9F6F00"/>
              </a:buClr>
              <a:buNone/>
            </a:pPr>
            <a:endParaRPr lang="en-US" sz="2400" dirty="0" smtClean="0">
              <a:solidFill>
                <a:srgbClr val="00364C"/>
              </a:solidFill>
              <a:latin typeface="MetaBook-Roman" pitchFamily="34" charset="0"/>
            </a:endParaRPr>
          </a:p>
          <a:p>
            <a:pPr marL="0" indent="0" algn="ctr">
              <a:buClr>
                <a:srgbClr val="9F6F00"/>
              </a:buClr>
              <a:buNone/>
            </a:pPr>
            <a:endParaRPr lang="en-US" sz="2400" dirty="0">
              <a:solidFill>
                <a:srgbClr val="00364C"/>
              </a:solidFill>
              <a:latin typeface="MetaBook-Roman" pitchFamily="34" charset="0"/>
            </a:endParaRPr>
          </a:p>
          <a:p>
            <a:pPr marL="0" indent="0" algn="ctr">
              <a:buClr>
                <a:srgbClr val="9F6F00"/>
              </a:buClr>
              <a:buNone/>
            </a:pPr>
            <a:r>
              <a:rPr lang="en-US" sz="2400" dirty="0" smtClean="0">
                <a:solidFill>
                  <a:srgbClr val="005B6F"/>
                </a:solidFill>
                <a:latin typeface="MetaBook-Roman" pitchFamily="34" charset="0"/>
              </a:rPr>
              <a:t>None</a:t>
            </a:r>
            <a:endParaRPr lang="en-US" sz="2400" dirty="0">
              <a:solidFill>
                <a:srgbClr val="005B6F"/>
              </a:solidFill>
              <a:latin typeface="MetaBook-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Conclusions</a:t>
            </a:r>
            <a:endParaRPr lang="en-GB" sz="3200" dirty="0">
              <a:solidFill>
                <a:srgbClr val="00364C"/>
              </a:solidFill>
              <a:latin typeface="MetaBook-Roman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7"/>
          </a:xfrm>
        </p:spPr>
        <p:txBody>
          <a:bodyPr>
            <a:normAutofit lnSpcReduction="10000"/>
          </a:bodyPr>
          <a:lstStyle/>
          <a:p>
            <a:pPr>
              <a:buClr>
                <a:srgbClr val="9F6F00"/>
              </a:buClr>
              <a:buSzPct val="120000"/>
            </a:pPr>
            <a:r>
              <a:rPr lang="en-GB" sz="2000" dirty="0">
                <a:solidFill>
                  <a:srgbClr val="005B6F"/>
                </a:solidFill>
                <a:latin typeface="MetaBook-Roman"/>
              </a:rPr>
              <a:t>The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doubling time for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post-transplant CMV infections in our cohort was twice as long as previously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reported</a:t>
            </a:r>
            <a:br>
              <a:rPr lang="en-GB" sz="2000" dirty="0" smtClean="0">
                <a:solidFill>
                  <a:srgbClr val="005B6F"/>
                </a:solidFill>
                <a:latin typeface="MetaBook-Roman"/>
              </a:rPr>
            </a:b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>
                <a:solidFill>
                  <a:srgbClr val="005B6F"/>
                </a:solidFill>
                <a:latin typeface="MetaBook-Roman"/>
              </a:rPr>
              <a:t>No discernible risk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factors were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associated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with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the variation in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doubling time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within our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cohort</a:t>
            </a:r>
            <a:br>
              <a:rPr lang="en-GB" sz="2000" dirty="0" smtClean="0">
                <a:solidFill>
                  <a:srgbClr val="005B6F"/>
                </a:solidFill>
                <a:latin typeface="MetaBook-Roman"/>
              </a:rPr>
            </a:br>
            <a:endParaRPr lang="en-GB" sz="2000" dirty="0" smtClean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>
                <a:solidFill>
                  <a:srgbClr val="005B6F"/>
                </a:solidFill>
                <a:latin typeface="MetaBook-Roman"/>
              </a:rPr>
              <a:t>In settings similar to ours, it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appears to be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safe to extend the intervals between screening with CMV PCR from 7 to 10 days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/>
            </a:r>
            <a:br>
              <a:rPr lang="en-GB" sz="2000" dirty="0" smtClean="0">
                <a:solidFill>
                  <a:srgbClr val="005B6F"/>
                </a:solidFill>
                <a:latin typeface="MetaBook-Roman"/>
              </a:rPr>
            </a:b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endParaRPr lang="en-GB" sz="2000" dirty="0" smtClean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This would mean a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30% reduction in screening visits and associated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cost</a:t>
            </a:r>
            <a:br>
              <a:rPr lang="en-GB" sz="2000" dirty="0" smtClean="0">
                <a:solidFill>
                  <a:srgbClr val="005B6F"/>
                </a:solidFill>
                <a:latin typeface="MetaBook-Roman"/>
              </a:rPr>
            </a:b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0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Acknowledgments</a:t>
            </a:r>
            <a:endParaRPr lang="en-GB" sz="3200" dirty="0">
              <a:solidFill>
                <a:srgbClr val="00364C"/>
              </a:solidFill>
              <a:latin typeface="MetaBook-Roman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52528"/>
          </a:xfrm>
        </p:spPr>
        <p:txBody>
          <a:bodyPr>
            <a:noAutofit/>
          </a:bodyPr>
          <a:lstStyle/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The MATCH Programme Study Group</a:t>
            </a:r>
            <a:br>
              <a:rPr lang="en-GB" sz="2000" dirty="0" smtClean="0">
                <a:solidFill>
                  <a:srgbClr val="005B6F"/>
                </a:solidFill>
                <a:latin typeface="MetaBook-Roman"/>
              </a:rPr>
            </a:br>
            <a:r>
              <a:rPr lang="en-GB" sz="1400" dirty="0" smtClean="0">
                <a:solidFill>
                  <a:srgbClr val="005B6F"/>
                </a:solidFill>
                <a:latin typeface="MetaBook-Roman"/>
              </a:rPr>
              <a:t>Caspar da Cunha-Bang, Finn Gustafsson, Martin Iversen, Jens D Lundgren, Allan Rasmussen, Søren Schwartz Sørensen, Henrik Sengeløv, Lars Vindeløv</a:t>
            </a:r>
          </a:p>
          <a:p>
            <a:pPr>
              <a:buClr>
                <a:srgbClr val="9F6F00"/>
              </a:buClr>
              <a:buSzPct val="120000"/>
            </a:pPr>
            <a:endParaRPr lang="en-GB" sz="2000" dirty="0" smtClean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Department of Clinical Microbiology, Rigshospitalet </a:t>
            </a:r>
            <a:br>
              <a:rPr lang="en-GB" sz="2000" dirty="0" smtClean="0">
                <a:solidFill>
                  <a:srgbClr val="005B6F"/>
                </a:solidFill>
                <a:latin typeface="MetaBook-Roman"/>
              </a:rPr>
            </a:br>
            <a:r>
              <a:rPr lang="en-GB" sz="1400" dirty="0" smtClean="0">
                <a:solidFill>
                  <a:srgbClr val="005B6F"/>
                </a:solidFill>
                <a:latin typeface="MetaBook-Roman"/>
              </a:rPr>
              <a:t>Nikolai Kirkby</a:t>
            </a:r>
          </a:p>
          <a:p>
            <a:pPr>
              <a:buClr>
                <a:srgbClr val="9F6F00"/>
              </a:buClr>
              <a:buSzPct val="120000"/>
            </a:pPr>
            <a:endParaRPr lang="en-GB" sz="2000" dirty="0" smtClean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PhD Supervisors</a:t>
            </a:r>
            <a:br>
              <a:rPr lang="en-GB" sz="2000" dirty="0" smtClean="0">
                <a:solidFill>
                  <a:srgbClr val="005B6F"/>
                </a:solidFill>
                <a:latin typeface="MetaBook-Roman"/>
              </a:rPr>
            </a:br>
            <a:r>
              <a:rPr lang="en-GB" sz="1400" dirty="0" smtClean="0">
                <a:solidFill>
                  <a:srgbClr val="005B6F"/>
                </a:solidFill>
                <a:latin typeface="MetaBook-Roman"/>
              </a:rPr>
              <a:t>Jens D Lundgren, Søren Schwartz Sørensen, Amanda Mocroft, Caspar da Cunha-Bang</a:t>
            </a:r>
          </a:p>
          <a:p>
            <a:pPr>
              <a:buClr>
                <a:srgbClr val="9F6F00"/>
              </a:buClr>
              <a:buSzPct val="120000"/>
            </a:pPr>
            <a:endParaRPr lang="en-GB" sz="14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Centre for Health and Infectious Disease Research</a:t>
            </a:r>
            <a:r>
              <a:rPr lang="en-GB" sz="1400" dirty="0">
                <a:solidFill>
                  <a:srgbClr val="005B6F"/>
                </a:solidFill>
                <a:latin typeface="MetaBook-Roman"/>
              </a:rPr>
              <a:t/>
            </a:r>
            <a:br>
              <a:rPr lang="en-GB" sz="1400" dirty="0">
                <a:solidFill>
                  <a:srgbClr val="005B6F"/>
                </a:solidFill>
                <a:latin typeface="MetaBook-Roman"/>
              </a:rPr>
            </a:br>
            <a:r>
              <a:rPr lang="en-GB" sz="1400" dirty="0" smtClean="0">
                <a:solidFill>
                  <a:srgbClr val="005B6F"/>
                </a:solidFill>
                <a:latin typeface="MetaBook-Roman"/>
              </a:rPr>
              <a:t>Jesper Grarup and Casper Møller Frederiksen</a:t>
            </a:r>
          </a:p>
          <a:p>
            <a:pPr>
              <a:buClr>
                <a:srgbClr val="9F6F00"/>
              </a:buClr>
              <a:buSzPct val="120000"/>
            </a:pPr>
            <a:endParaRPr lang="en-GB" sz="2000" dirty="0" smtClean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Special thanks to Jonathan GJ Downing, for providing help with mathematical simulation of CMV screening intervals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2026" r="1485" b="1550"/>
          <a:stretch/>
        </p:blipFill>
        <p:spPr bwMode="auto">
          <a:xfrm>
            <a:off x="251521" y="260648"/>
            <a:ext cx="1872208" cy="107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CHIP logo_chip and globe 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800278"/>
            <a:ext cx="1661170" cy="1661170"/>
          </a:xfrm>
          <a:prstGeom prst="rect">
            <a:avLst/>
          </a:prstGeom>
        </p:spPr>
      </p:pic>
      <p:pic>
        <p:nvPicPr>
          <p:cNvPr id="19" name="Picture 10" descr="http://www.regionh.dk/NR/rdonlyres/1EE9E456-A681-4931-8931-BB8DAD6C0E5C/0/Logo_Rigshospitalet_Hospital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15517"/>
            <a:ext cx="2038798" cy="5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>
                <a:solidFill>
                  <a:srgbClr val="00364C"/>
                </a:solidFill>
                <a:latin typeface="MetaBook-Roman"/>
              </a:rPr>
              <a:t>Background</a:t>
            </a:r>
            <a:endParaRPr lang="da-DK" sz="3200" dirty="0">
              <a:solidFill>
                <a:srgbClr val="00364C"/>
              </a:solidFill>
              <a:latin typeface="MetaBook-Roman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484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9F6F00"/>
              </a:buClr>
              <a:buSzPct val="120000"/>
              <a:tabLst>
                <a:tab pos="471029" algn="l"/>
              </a:tabLst>
            </a:pPr>
            <a:r>
              <a:rPr lang="en-US" sz="2000" dirty="0" smtClean="0">
                <a:solidFill>
                  <a:srgbClr val="005B6F"/>
                </a:solidFill>
                <a:latin typeface="MetaBook-Roman" pitchFamily="34" charset="0"/>
              </a:rPr>
              <a:t>Cytomegalovirus </a:t>
            </a:r>
            <a:r>
              <a:rPr lang="en-US" sz="2000" dirty="0">
                <a:solidFill>
                  <a:srgbClr val="005B6F"/>
                </a:solidFill>
                <a:latin typeface="MetaBook-Roman" pitchFamily="34" charset="0"/>
              </a:rPr>
              <a:t>(CMV) infection frequently complicates the course after solid </a:t>
            </a:r>
            <a:r>
              <a:rPr lang="en-US" sz="2000" dirty="0" smtClean="0">
                <a:solidFill>
                  <a:srgbClr val="005B6F"/>
                </a:solidFill>
                <a:latin typeface="MetaBook-Roman" pitchFamily="34" charset="0"/>
              </a:rPr>
              <a:t>organ transplantation (SOT) </a:t>
            </a:r>
            <a:r>
              <a:rPr lang="en-US" sz="2000" dirty="0">
                <a:solidFill>
                  <a:srgbClr val="005B6F"/>
                </a:solidFill>
                <a:latin typeface="MetaBook-Roman" pitchFamily="34" charset="0"/>
              </a:rPr>
              <a:t>and human stem cell transplantations </a:t>
            </a:r>
            <a:r>
              <a:rPr lang="en-US" sz="2000" dirty="0" smtClean="0">
                <a:solidFill>
                  <a:srgbClr val="005B6F"/>
                </a:solidFill>
                <a:latin typeface="MetaBook-Roman" pitchFamily="34" charset="0"/>
              </a:rPr>
              <a:t>(HSCT)</a:t>
            </a:r>
            <a:br>
              <a:rPr lang="en-US" sz="2000" dirty="0" smtClean="0">
                <a:solidFill>
                  <a:srgbClr val="005B6F"/>
                </a:solidFill>
                <a:latin typeface="MetaBook-Roman" pitchFamily="34" charset="0"/>
              </a:rPr>
            </a:br>
            <a:endParaRPr lang="en-US" sz="2000" dirty="0">
              <a:solidFill>
                <a:srgbClr val="005B6F"/>
              </a:solidFill>
              <a:latin typeface="MetaBook-Roman" pitchFamily="34" charset="0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Previous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literature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has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established CMV as a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rapidly replicating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virus, with a doubling time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of 1.3-2 days</a:t>
            </a:r>
            <a:r>
              <a:rPr lang="en-GB" sz="2000" baseline="30000" dirty="0" smtClean="0">
                <a:solidFill>
                  <a:srgbClr val="005B6F"/>
                </a:solidFill>
                <a:latin typeface="MetaBook-Roman"/>
              </a:rPr>
              <a:t>1-3</a:t>
            </a:r>
            <a:br>
              <a:rPr lang="en-GB" sz="2000" baseline="30000" dirty="0" smtClean="0">
                <a:solidFill>
                  <a:srgbClr val="005B6F"/>
                </a:solidFill>
                <a:latin typeface="MetaBook-Roman"/>
              </a:rPr>
            </a:br>
            <a:endParaRPr lang="en-GB" sz="2000" baseline="30000" dirty="0" smtClean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The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aim of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the current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pre-emptive strategy is to screen transplant recipients with CMV PCR with regular intervals in order to detect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and treat infection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before it causes clinical disease</a:t>
            </a:r>
          </a:p>
          <a:p>
            <a:pPr>
              <a:buClr>
                <a:srgbClr val="9F6F00"/>
              </a:buClr>
              <a:buSzPct val="120000"/>
            </a:pP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The present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guidelines recommend weekly screening intervals with CMV PCR for transplant recipients treated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pre-emptively</a:t>
            </a:r>
            <a:r>
              <a:rPr lang="en-GB" sz="2000" baseline="30000" dirty="0" smtClean="0">
                <a:solidFill>
                  <a:srgbClr val="005B6F"/>
                </a:solidFill>
                <a:latin typeface="MetaBook-Roman"/>
              </a:rPr>
              <a:t>4</a:t>
            </a: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0" y="6119336"/>
            <a:ext cx="4139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1050" i="1" dirty="0" err="1" smtClean="0">
                <a:solidFill>
                  <a:srgbClr val="005B6F"/>
                </a:solidFill>
              </a:rPr>
              <a:t>Emery</a:t>
            </a:r>
            <a:r>
              <a:rPr lang="da-DK" sz="1050" i="1" dirty="0" smtClean="0">
                <a:solidFill>
                  <a:srgbClr val="005B6F"/>
                </a:solidFill>
              </a:rPr>
              <a:t>, VC. et al, J. </a:t>
            </a:r>
            <a:r>
              <a:rPr lang="da-DK" sz="1050" i="1" dirty="0" err="1" smtClean="0">
                <a:solidFill>
                  <a:srgbClr val="005B6F"/>
                </a:solidFill>
              </a:rPr>
              <a:t>Exp</a:t>
            </a:r>
            <a:r>
              <a:rPr lang="da-DK" sz="1050" i="1" dirty="0" smtClean="0">
                <a:solidFill>
                  <a:srgbClr val="005B6F"/>
                </a:solidFill>
              </a:rPr>
              <a:t>. Med., 1999</a:t>
            </a:r>
          </a:p>
          <a:p>
            <a:pPr marL="342900" indent="-342900">
              <a:buAutoNum type="arabicPeriod"/>
            </a:pPr>
            <a:r>
              <a:rPr lang="da-DK" sz="1050" i="1" dirty="0" smtClean="0">
                <a:solidFill>
                  <a:srgbClr val="005B6F"/>
                </a:solidFill>
              </a:rPr>
              <a:t>Funch, GA. et al, Lancet </a:t>
            </a:r>
            <a:r>
              <a:rPr lang="da-DK" sz="1050" i="1" dirty="0" err="1" smtClean="0">
                <a:solidFill>
                  <a:srgbClr val="005B6F"/>
                </a:solidFill>
              </a:rPr>
              <a:t>Infect</a:t>
            </a:r>
            <a:r>
              <a:rPr lang="da-DK" sz="1050" i="1" dirty="0" smtClean="0">
                <a:solidFill>
                  <a:srgbClr val="005B6F"/>
                </a:solidFill>
              </a:rPr>
              <a:t>. Dis. 2007 </a:t>
            </a:r>
          </a:p>
          <a:p>
            <a:pPr marL="342900" indent="-342900">
              <a:buAutoNum type="arabicPeriod"/>
            </a:pPr>
            <a:r>
              <a:rPr lang="da-DK" sz="1050" i="1" dirty="0" err="1" smtClean="0">
                <a:solidFill>
                  <a:srgbClr val="005B6F"/>
                </a:solidFill>
              </a:rPr>
              <a:t>Atabani</a:t>
            </a:r>
            <a:r>
              <a:rPr lang="da-DK" sz="1050" i="1" dirty="0" smtClean="0">
                <a:solidFill>
                  <a:srgbClr val="005B6F"/>
                </a:solidFill>
              </a:rPr>
              <a:t>, SF. et al, Am. J. </a:t>
            </a:r>
            <a:r>
              <a:rPr lang="da-DK" sz="1050" i="1" dirty="0" err="1" smtClean="0">
                <a:solidFill>
                  <a:srgbClr val="005B6F"/>
                </a:solidFill>
              </a:rPr>
              <a:t>Transpl</a:t>
            </a:r>
            <a:r>
              <a:rPr lang="da-DK" sz="1050" i="1" dirty="0" smtClean="0">
                <a:solidFill>
                  <a:srgbClr val="005B6F"/>
                </a:solidFill>
              </a:rPr>
              <a:t>. 2012</a:t>
            </a:r>
          </a:p>
          <a:p>
            <a:pPr marL="342900" indent="-342900">
              <a:buAutoNum type="arabicPeriod"/>
            </a:pPr>
            <a:r>
              <a:rPr lang="da-DK" sz="1050" i="1" dirty="0" err="1" smtClean="0">
                <a:solidFill>
                  <a:srgbClr val="005B6F"/>
                </a:solidFill>
              </a:rPr>
              <a:t>Kotton</a:t>
            </a:r>
            <a:r>
              <a:rPr lang="da-DK" sz="1050" i="1" dirty="0" smtClean="0">
                <a:solidFill>
                  <a:srgbClr val="005B6F"/>
                </a:solidFill>
              </a:rPr>
              <a:t>, CN. et al, Transplantation, 2013 </a:t>
            </a:r>
          </a:p>
        </p:txBody>
      </p:sp>
    </p:spTree>
    <p:extLst>
      <p:ext uri="{BB962C8B-B14F-4D97-AF65-F5344CB8AC3E}">
        <p14:creationId xmlns:p14="http://schemas.microsoft.com/office/powerpoint/2010/main" val="26105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4122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364C"/>
                </a:solidFill>
                <a:latin typeface="MetaBook-Roman"/>
              </a:rPr>
              <a:t>Aim of Study</a:t>
            </a:r>
            <a:endParaRPr lang="en-GB" sz="3200" dirty="0">
              <a:solidFill>
                <a:srgbClr val="00364C"/>
              </a:solidFill>
              <a:latin typeface="MetaBook-Roman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664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9F6F00"/>
              </a:buClr>
              <a:buSzPct val="120000"/>
            </a:pPr>
            <a:r>
              <a:rPr lang="en-GB" sz="2400" dirty="0" smtClean="0">
                <a:solidFill>
                  <a:srgbClr val="005B6F"/>
                </a:solidFill>
                <a:latin typeface="MetaBook-Roman"/>
              </a:rPr>
              <a:t>To reproduce </a:t>
            </a:r>
            <a:r>
              <a:rPr lang="en-GB" sz="2400" dirty="0">
                <a:solidFill>
                  <a:srgbClr val="005B6F"/>
                </a:solidFill>
                <a:latin typeface="MetaBook-Roman"/>
              </a:rPr>
              <a:t>the previously reported CMV doubling time estimates </a:t>
            </a:r>
          </a:p>
          <a:p>
            <a:pPr>
              <a:lnSpc>
                <a:spcPct val="150000"/>
              </a:lnSpc>
              <a:buClr>
                <a:srgbClr val="9F6F00"/>
              </a:buClr>
              <a:buSzPct val="120000"/>
            </a:pPr>
            <a:r>
              <a:rPr lang="en-GB" sz="2400" dirty="0" smtClean="0">
                <a:solidFill>
                  <a:srgbClr val="005B6F"/>
                </a:solidFill>
                <a:latin typeface="MetaBook-Roman"/>
              </a:rPr>
              <a:t>To evaluate </a:t>
            </a:r>
            <a:r>
              <a:rPr lang="en-GB" sz="2400" dirty="0">
                <a:solidFill>
                  <a:srgbClr val="005B6F"/>
                </a:solidFill>
                <a:latin typeface="MetaBook-Roman"/>
              </a:rPr>
              <a:t>the rationale for weekly screening intervals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647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da-DK" sz="3200" dirty="0" smtClean="0">
                <a:solidFill>
                  <a:srgbClr val="00364C"/>
                </a:solidFill>
                <a:latin typeface="MetaBook-Roman"/>
              </a:rPr>
              <a:t>Methods(I)</a:t>
            </a:r>
            <a:endParaRPr lang="da-DK" sz="3200" dirty="0">
              <a:solidFill>
                <a:srgbClr val="00364C"/>
              </a:solidFill>
              <a:latin typeface="MetaBook-Roman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235" y="1052736"/>
            <a:ext cx="8507288" cy="4824536"/>
          </a:xfrm>
        </p:spPr>
        <p:txBody>
          <a:bodyPr>
            <a:normAutofit/>
          </a:bodyPr>
          <a:lstStyle/>
          <a:p>
            <a:pPr marL="0" indent="0">
              <a:buClr>
                <a:srgbClr val="9F6F00"/>
              </a:buClr>
              <a:buSzPct val="120000"/>
              <a:buNone/>
            </a:pP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  <a:buNone/>
            </a:pPr>
            <a:r>
              <a:rPr lang="en-GB" sz="2000" b="1" dirty="0">
                <a:solidFill>
                  <a:srgbClr val="005B6F"/>
                </a:solidFill>
                <a:latin typeface="MetaBook-Roman"/>
              </a:rPr>
              <a:t>Patients</a:t>
            </a:r>
          </a:p>
          <a:p>
            <a:pPr>
              <a:buClr>
                <a:srgbClr val="9F6F00"/>
              </a:buClr>
              <a:buSzPct val="120000"/>
            </a:pPr>
            <a:r>
              <a:rPr lang="en-GB" sz="2000" dirty="0">
                <a:solidFill>
                  <a:srgbClr val="005B6F"/>
                </a:solidFill>
                <a:latin typeface="MetaBook-Roman"/>
              </a:rPr>
              <a:t>Consecutive SOT and HSCT recipients transplanted from January 2003 to August 2013 and who developed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a first episode of post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transplant CMV infection were included</a:t>
            </a: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Patients </a:t>
            </a:r>
            <a:r>
              <a:rPr lang="en-GB" sz="2000" dirty="0">
                <a:solidFill>
                  <a:srgbClr val="005B6F"/>
                </a:solidFill>
                <a:latin typeface="MetaBook-Roman"/>
              </a:rPr>
              <a:t>with pre-transplant CMV IgG serostatus Donor(D)-/ Recipient (R)- where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excluded</a:t>
            </a:r>
          </a:p>
          <a:p>
            <a:pPr marL="0" indent="0">
              <a:buClr>
                <a:srgbClr val="9F6F00"/>
              </a:buClr>
              <a:buSzPct val="120000"/>
              <a:buNone/>
            </a:pP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  <a:buNone/>
            </a:pPr>
            <a:r>
              <a:rPr lang="en-GB" sz="2000" b="1" dirty="0">
                <a:solidFill>
                  <a:srgbClr val="005B6F"/>
                </a:solidFill>
                <a:latin typeface="MetaBook-Roman"/>
              </a:rPr>
              <a:t>CMV</a:t>
            </a:r>
          </a:p>
          <a:p>
            <a:pPr>
              <a:buClr>
                <a:srgbClr val="9F6F00"/>
              </a:buClr>
              <a:buSzPct val="120000"/>
            </a:pPr>
            <a:r>
              <a:rPr lang="en-GB" sz="2000" dirty="0">
                <a:solidFill>
                  <a:srgbClr val="005B6F"/>
                </a:solidFill>
                <a:latin typeface="MetaBook-Roman"/>
              </a:rPr>
              <a:t>Infection was defined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as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  <a:cs typeface="Calibri"/>
              </a:rPr>
              <a:t>≥2 CMV PCR samples ≥ 300 copies/mL, or one </a:t>
            </a:r>
            <a:r>
              <a:rPr lang="en-GB" sz="2000" dirty="0">
                <a:solidFill>
                  <a:srgbClr val="005B6F"/>
                </a:solidFill>
                <a:latin typeface="MetaBook-Roman"/>
                <a:cs typeface="Calibri"/>
              </a:rPr>
              <a:t>≥ </a:t>
            </a:r>
            <a:r>
              <a:rPr lang="en-GB" sz="2000" dirty="0" smtClean="0">
                <a:solidFill>
                  <a:srgbClr val="005B6F"/>
                </a:solidFill>
                <a:latin typeface="MetaBook-Roman"/>
                <a:cs typeface="Calibri"/>
              </a:rPr>
              <a:t>3,000 copies/mL*</a:t>
            </a:r>
            <a:endParaRPr lang="en-GB" sz="2000" dirty="0">
              <a:solidFill>
                <a:srgbClr val="005B6F"/>
              </a:solidFill>
              <a:latin typeface="MetaBook-Roman"/>
            </a:endParaRPr>
          </a:p>
          <a:p>
            <a:pPr>
              <a:buClr>
                <a:srgbClr val="9F6F00"/>
              </a:buClr>
              <a:buSzPct val="120000"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Symptomatic CMV infection was reviewed for all patients from journal records</a:t>
            </a:r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4" name="Tekstboks 3"/>
          <p:cNvSpPr txBox="1"/>
          <p:nvPr/>
        </p:nvSpPr>
        <p:spPr>
          <a:xfrm>
            <a:off x="179512" y="6313533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B6F"/>
                </a:solidFill>
                <a:latin typeface="MetaBook-Roman"/>
              </a:rPr>
              <a:t>*Using the Roche </a:t>
            </a:r>
            <a:r>
              <a:rPr lang="en-GB" dirty="0" err="1" smtClean="0">
                <a:solidFill>
                  <a:srgbClr val="005B6F"/>
                </a:solidFill>
                <a:latin typeface="MetaBook-Roman"/>
              </a:rPr>
              <a:t>Amplicor</a:t>
            </a:r>
            <a:r>
              <a:rPr lang="en-GB" dirty="0" smtClean="0">
                <a:solidFill>
                  <a:srgbClr val="005B6F"/>
                </a:solidFill>
                <a:latin typeface="MetaBook-Roman"/>
              </a:rPr>
              <a:t> PCR kit; 300 copies/mL corresponds to 273 IU/mL</a:t>
            </a:r>
            <a:endParaRPr lang="en-GB" dirty="0">
              <a:solidFill>
                <a:srgbClr val="005B6F"/>
              </a:solidFill>
              <a:latin typeface="MetaBook-Roman"/>
            </a:endParaRPr>
          </a:p>
        </p:txBody>
      </p:sp>
    </p:spTree>
    <p:extLst>
      <p:ext uri="{BB962C8B-B14F-4D97-AF65-F5344CB8AC3E}">
        <p14:creationId xmlns:p14="http://schemas.microsoft.com/office/powerpoint/2010/main" val="6282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F6F00"/>
              </a:buClr>
              <a:buSzPct val="120000"/>
              <a:buNone/>
              <a:defRPr/>
            </a:pPr>
            <a:r>
              <a:rPr lang="en-GB" sz="2000" b="1" dirty="0" smtClean="0">
                <a:solidFill>
                  <a:srgbClr val="005B6F"/>
                </a:solidFill>
                <a:latin typeface="MetaBook-Roman"/>
              </a:rPr>
              <a:t>Patients were categorised according to pre-transplant D/R CMV</a:t>
            </a:r>
          </a:p>
          <a:p>
            <a:pPr>
              <a:buClr>
                <a:srgbClr val="9F6F00"/>
              </a:buClr>
              <a:buSzPct val="120000"/>
              <a:buNone/>
              <a:defRPr/>
            </a:pPr>
            <a:r>
              <a:rPr lang="en-GB" sz="2000" b="1" dirty="0" smtClean="0">
                <a:solidFill>
                  <a:srgbClr val="005B6F"/>
                </a:solidFill>
                <a:latin typeface="MetaBook-Roman"/>
              </a:rPr>
              <a:t>IgG serostatus as:  </a:t>
            </a:r>
          </a:p>
          <a:p>
            <a:pPr>
              <a:buClr>
                <a:srgbClr val="9F6F00"/>
              </a:buClr>
              <a:buSzPct val="120000"/>
              <a:defRPr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High risk (if  D+/R- for SOT, or D-/R+ for HSCT)</a:t>
            </a:r>
          </a:p>
          <a:p>
            <a:pPr>
              <a:buClr>
                <a:srgbClr val="9F6F00"/>
              </a:buClr>
              <a:buSzPct val="120000"/>
              <a:defRPr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Intermediate risk (if D+/R+)</a:t>
            </a:r>
          </a:p>
          <a:p>
            <a:pPr>
              <a:buClr>
                <a:srgbClr val="9F6F00"/>
              </a:buClr>
              <a:buSzPct val="120000"/>
              <a:defRPr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Low risk (if D-/R+ for SOT and D+/R- for HSCT)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da-DK" sz="2000" dirty="0"/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5B6F"/>
                </a:solidFill>
                <a:latin typeface="MetaBook-Roman"/>
              </a:rPr>
              <a:t>419 infectious episodes fulfilled these criteria</a:t>
            </a:r>
            <a:endParaRPr lang="en-GB" sz="2000" dirty="0">
              <a:solidFill>
                <a:srgbClr val="005B6F"/>
              </a:solidFill>
              <a:latin typeface="MetaBook-Roman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dirty="0" smtClean="0">
                <a:solidFill>
                  <a:srgbClr val="00364C"/>
                </a:solidFill>
                <a:latin typeface="MetaBook-Roman"/>
              </a:rPr>
              <a:t>Methods(I) </a:t>
            </a:r>
            <a:r>
              <a:rPr lang="da-DK" sz="3200" dirty="0" err="1" smtClean="0">
                <a:solidFill>
                  <a:srgbClr val="00364C"/>
                </a:solidFill>
                <a:latin typeface="MetaBook-Roman"/>
              </a:rPr>
              <a:t>contd</a:t>
            </a:r>
            <a:r>
              <a:rPr lang="da-DK" sz="3200" dirty="0" smtClean="0">
                <a:solidFill>
                  <a:srgbClr val="00364C"/>
                </a:solidFill>
                <a:latin typeface="MetaBook-Roman"/>
              </a:rPr>
              <a:t>.</a:t>
            </a:r>
            <a:endParaRPr lang="da-DK" sz="3200" dirty="0">
              <a:solidFill>
                <a:srgbClr val="00364C"/>
              </a:solidFill>
              <a:latin typeface="MetaBook-Roman"/>
            </a:endParaRPr>
          </a:p>
        </p:txBody>
      </p:sp>
    </p:spTree>
    <p:extLst>
      <p:ext uri="{BB962C8B-B14F-4D97-AF65-F5344CB8AC3E}">
        <p14:creationId xmlns:p14="http://schemas.microsoft.com/office/powerpoint/2010/main" val="16824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009309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Lige forbindelse 8"/>
          <p:cNvCxnSpPr/>
          <p:nvPr/>
        </p:nvCxnSpPr>
        <p:spPr>
          <a:xfrm flipH="1">
            <a:off x="5220071" y="4565452"/>
            <a:ext cx="783439" cy="0"/>
          </a:xfrm>
          <a:prstGeom prst="line">
            <a:avLst/>
          </a:prstGeom>
          <a:ln w="19050">
            <a:solidFill>
              <a:srgbClr val="003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2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364C"/>
                </a:solidFill>
              </a:rPr>
              <a:t>Methods (II): Example of Calculation of Doubling Time and Adjusting for  Anti-CMV Treatment</a:t>
            </a:r>
            <a:endParaRPr lang="en-GB" sz="3200" dirty="0">
              <a:solidFill>
                <a:srgbClr val="003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680086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Lige forbindelse 6"/>
          <p:cNvCxnSpPr/>
          <p:nvPr/>
        </p:nvCxnSpPr>
        <p:spPr>
          <a:xfrm flipH="1">
            <a:off x="5220071" y="4565452"/>
            <a:ext cx="783439" cy="0"/>
          </a:xfrm>
          <a:prstGeom prst="line">
            <a:avLst/>
          </a:prstGeom>
          <a:ln w="19050">
            <a:solidFill>
              <a:srgbClr val="003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2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364C"/>
                </a:solidFill>
              </a:rPr>
              <a:t>Methods (II): Example of Calculation of Doubling Time and Adjusting for  Anti-CMV Treatment</a:t>
            </a:r>
            <a:endParaRPr lang="en-GB" sz="3200" dirty="0">
              <a:solidFill>
                <a:srgbClr val="00364C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887290" y="3230712"/>
            <a:ext cx="819950" cy="3423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V</a:t>
            </a:r>
            <a:r>
              <a:rPr lang="da-DK" sz="1800" b="1" baseline="-25000" dirty="0"/>
              <a:t>1</a:t>
            </a:r>
            <a:r>
              <a:rPr lang="da-DK" sz="1800" b="1" dirty="0"/>
              <a:t>,t</a:t>
            </a:r>
            <a:r>
              <a:rPr lang="da-DK" sz="1800" b="1" baseline="-25000" dirty="0"/>
              <a:t>1</a:t>
            </a:r>
            <a:endParaRPr lang="da-DK" sz="1400" b="1" baseline="-25000" dirty="0"/>
          </a:p>
        </p:txBody>
      </p:sp>
      <p:sp>
        <p:nvSpPr>
          <p:cNvPr id="10" name="Multiplicer 9"/>
          <p:cNvSpPr/>
          <p:nvPr/>
        </p:nvSpPr>
        <p:spPr>
          <a:xfrm>
            <a:off x="6454798" y="3485206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3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91899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Lige forbindelse 6"/>
          <p:cNvCxnSpPr/>
          <p:nvPr/>
        </p:nvCxnSpPr>
        <p:spPr>
          <a:xfrm flipH="1">
            <a:off x="5220071" y="4565452"/>
            <a:ext cx="783439" cy="0"/>
          </a:xfrm>
          <a:prstGeom prst="line">
            <a:avLst/>
          </a:prstGeom>
          <a:ln w="19050">
            <a:solidFill>
              <a:srgbClr val="003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2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364C"/>
                </a:solidFill>
              </a:rPr>
              <a:t>Methods (II): Example of Calculation of Doubling Time and Adjusting for  Anti-CMV Treatment</a:t>
            </a:r>
            <a:endParaRPr lang="en-GB" sz="3200" dirty="0">
              <a:solidFill>
                <a:srgbClr val="00364C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887290" y="3230712"/>
            <a:ext cx="819950" cy="3423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V</a:t>
            </a:r>
            <a:r>
              <a:rPr lang="da-DK" sz="1800" b="1" baseline="-25000" dirty="0"/>
              <a:t>1</a:t>
            </a:r>
            <a:r>
              <a:rPr lang="da-DK" sz="1800" b="1" dirty="0"/>
              <a:t>,t</a:t>
            </a:r>
            <a:r>
              <a:rPr lang="da-DK" sz="1800" b="1" baseline="-25000" dirty="0"/>
              <a:t>1</a:t>
            </a:r>
            <a:endParaRPr lang="da-DK" sz="1400" b="1" baseline="-25000" dirty="0"/>
          </a:p>
        </p:txBody>
      </p:sp>
      <p:sp>
        <p:nvSpPr>
          <p:cNvPr id="10" name="Multiplicer 9"/>
          <p:cNvSpPr/>
          <p:nvPr/>
        </p:nvSpPr>
        <p:spPr>
          <a:xfrm>
            <a:off x="6454798" y="3485206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1" name="Multiplicer 10"/>
          <p:cNvSpPr/>
          <p:nvPr/>
        </p:nvSpPr>
        <p:spPr>
          <a:xfrm>
            <a:off x="7917897" y="2740560"/>
            <a:ext cx="252442" cy="25740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2" name="Tekstboks 10"/>
          <p:cNvSpPr txBox="1"/>
          <p:nvPr/>
        </p:nvSpPr>
        <p:spPr>
          <a:xfrm>
            <a:off x="7942978" y="2398428"/>
            <a:ext cx="1296144" cy="333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 smtClean="0"/>
              <a:t>V</a:t>
            </a:r>
            <a:r>
              <a:rPr lang="en-GB" sz="1800" b="1" baseline="-25000" dirty="0" err="1" smtClean="0"/>
              <a:t>peak</a:t>
            </a:r>
            <a:r>
              <a:rPr lang="en-GB" sz="1800" b="1" dirty="0" err="1" smtClean="0"/>
              <a:t>,t</a:t>
            </a:r>
            <a:r>
              <a:rPr lang="en-GB" sz="1800" b="1" baseline="-25000" dirty="0" err="1" smtClean="0"/>
              <a:t>peak</a:t>
            </a:r>
            <a:endParaRPr lang="en-GB" sz="1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7893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week vers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IDweek version2</Template>
  <TotalTime>4563</TotalTime>
  <Words>1182</Words>
  <Application>Microsoft Office PowerPoint</Application>
  <PresentationFormat>Skærmshow (4:3)</PresentationFormat>
  <Paragraphs>208</Paragraphs>
  <Slides>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IDweek version2</vt:lpstr>
      <vt:lpstr>PowerPoint-præsentation</vt:lpstr>
      <vt:lpstr>Disclosures</vt:lpstr>
      <vt:lpstr>Background</vt:lpstr>
      <vt:lpstr>Aim of Study</vt:lpstr>
      <vt:lpstr>Methods(I)</vt:lpstr>
      <vt:lpstr>Methods(I) contd.</vt:lpstr>
      <vt:lpstr>Methods (II): Example of Calculation of Doubling Time and Adjusting for  Anti-CMV Treatment</vt:lpstr>
      <vt:lpstr>Methods (II): Example of Calculation of Doubling Time and Adjusting for  Anti-CMV Treatment</vt:lpstr>
      <vt:lpstr>Methods (II): Example of Calculation of Doubling Time and Adjusting for  Anti-CMV Treatment</vt:lpstr>
      <vt:lpstr>Methods (II): Example of Calculation of Doubling Time and Adjusting for  Anti-CMV Treatment</vt:lpstr>
      <vt:lpstr>Methods (II): Example of Calculation of Doubling Time and Adjusting for  Anti-CMV Treatment</vt:lpstr>
      <vt:lpstr>Methods (II): Example of Calculation of Doubling Time and Adjusting for  Anti-CMV Treatment</vt:lpstr>
      <vt:lpstr>Methods (II): Example of Calculation of Doubling Time and Adjusting for  Anti-CMV Treatment</vt:lpstr>
      <vt:lpstr>Methods (II): Example of Calculation of Doubling Time and Adjusting for  Anti-CMV Treatment</vt:lpstr>
      <vt:lpstr>Methods (III): Statistical Analyses </vt:lpstr>
      <vt:lpstr>Results: CMV Doubling Time  </vt:lpstr>
      <vt:lpstr>Characteristics of Patients According to Doubling Time</vt:lpstr>
      <vt:lpstr>Characteristics of Patients According to Doubling Time</vt:lpstr>
      <vt:lpstr>Evaluation of the Optimal CMV Screening Intervals Based on Doubling Time</vt:lpstr>
      <vt:lpstr>Conclusions</vt:lpstr>
      <vt:lpstr>Acknowledgments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Paula Isabelle Lodding</dc:creator>
  <cp:lastModifiedBy>Kamilla Grønborg Laut</cp:lastModifiedBy>
  <cp:revision>142</cp:revision>
  <cp:lastPrinted>2014-09-26T09:12:25Z</cp:lastPrinted>
  <dcterms:created xsi:type="dcterms:W3CDTF">2014-09-19T07:34:53Z</dcterms:created>
  <dcterms:modified xsi:type="dcterms:W3CDTF">2014-10-15T18:05:20Z</dcterms:modified>
</cp:coreProperties>
</file>