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5" r:id="rId1"/>
  </p:sldMasterIdLst>
  <p:notesMasterIdLst>
    <p:notesMasterId r:id="rId19"/>
  </p:notesMasterIdLst>
  <p:sldIdLst>
    <p:sldId id="299" r:id="rId2"/>
    <p:sldId id="309" r:id="rId3"/>
    <p:sldId id="311" r:id="rId4"/>
    <p:sldId id="308" r:id="rId5"/>
    <p:sldId id="312" r:id="rId6"/>
    <p:sldId id="259" r:id="rId7"/>
    <p:sldId id="261" r:id="rId8"/>
    <p:sldId id="264" r:id="rId9"/>
    <p:sldId id="306" r:id="rId10"/>
    <p:sldId id="307" r:id="rId11"/>
    <p:sldId id="297" r:id="rId12"/>
    <p:sldId id="298" r:id="rId13"/>
    <p:sldId id="303" r:id="rId14"/>
    <p:sldId id="304" r:id="rId15"/>
    <p:sldId id="305" r:id="rId16"/>
    <p:sldId id="300" r:id="rId17"/>
    <p:sldId id="302"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8F8"/>
    <a:srgbClr val="FFAB18"/>
    <a:srgbClr val="FF9900"/>
    <a:srgbClr val="F2B10E"/>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22632" autoAdjust="0"/>
    <p:restoredTop sz="94576" autoAdjust="0"/>
  </p:normalViewPr>
  <p:slideViewPr>
    <p:cSldViewPr>
      <p:cViewPr varScale="1">
        <p:scale>
          <a:sx n="107" d="100"/>
          <a:sy n="107" d="100"/>
        </p:scale>
        <p:origin x="-1020" y="-96"/>
      </p:cViewPr>
      <p:guideLst>
        <p:guide orient="horz" pos="2160"/>
        <p:guide pos="23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698"/>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defRPr>
            </a:lvl1pPr>
          </a:lstStyle>
          <a:p>
            <a:pPr>
              <a:defRPr/>
            </a:pPr>
            <a:endParaRPr lang="en-US"/>
          </a:p>
        </p:txBody>
      </p:sp>
      <p:sp>
        <p:nvSpPr>
          <p:cNvPr id="358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defRPr>
            </a:lvl1pPr>
          </a:lstStyle>
          <a:p>
            <a:pPr>
              <a:defRPr/>
            </a:pPr>
            <a:endParaRPr lang="en-US"/>
          </a:p>
        </p:txBody>
      </p:sp>
      <p:sp>
        <p:nvSpPr>
          <p:cNvPr id="358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4EE0A12F-DBA4-4AE7-B2ED-173D3ACA9ECA}" type="slidenum">
              <a:rPr lang="en-US"/>
              <a:pPr>
                <a:defRPr/>
              </a:pPr>
              <a:t>‹nr.›</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55D2253-7CFE-40A1-90D5-DF001747C34A}" type="slidenum">
              <a:rPr lang="da-DK" smtClean="0"/>
              <a:pPr/>
              <a:t>1</a:t>
            </a:fld>
            <a:endParaRPr lang="da-DK"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fld id="{4251C2DB-C3DC-471B-AFFD-E6C376E2DF82}" type="slidenum">
              <a:rPr lang="da-DK"/>
              <a:pPr/>
              <a:t>2</a:t>
            </a:fld>
            <a:endParaRPr lang="da-DK"/>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p:txBody>
          <a:bodyPr/>
          <a:lstStyle/>
          <a:p>
            <a:pPr eaLnBrk="1" hangingPunct="1"/>
            <a:endParaRPr lang="en-GB" smtClean="0">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fld id="{01DC1078-7CD8-4781-9E0A-522E1410A83A}" type="slidenum">
              <a:rPr lang="da-DK"/>
              <a:pPr/>
              <a:t>3</a:t>
            </a:fld>
            <a:endParaRPr lang="da-DK"/>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p:txBody>
          <a:bodyPr/>
          <a:lstStyle/>
          <a:p>
            <a:pPr eaLnBrk="1" hangingPunct="1"/>
            <a:endParaRPr lang="en-GB"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3C2A486B-1F90-4328-ADA6-E3537CB4CBB1}" type="slidenum">
              <a:rPr lang="en-US" smtClean="0"/>
              <a:pPr/>
              <a:t>6</a:t>
            </a:fld>
            <a:endParaRPr 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357EA145-7453-4E28-8FEA-BA2F5EB93F22}" type="slidenum">
              <a:rPr lang="en-US" smtClean="0"/>
              <a:pPr/>
              <a:t>7</a:t>
            </a:fld>
            <a:endParaRPr 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D1B6A543-1C2C-4191-B52D-08D5B10A96D7}" type="slidenum">
              <a:rPr lang="en-US" smtClean="0"/>
              <a:pPr/>
              <a:t>8</a:t>
            </a:fld>
            <a:endParaRPr 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Pladsholder til diasbillede 1"/>
          <p:cNvSpPr>
            <a:spLocks noGrp="1" noRot="1" noChangeAspect="1" noTextEdit="1"/>
          </p:cNvSpPr>
          <p:nvPr>
            <p:ph type="sldImg"/>
          </p:nvPr>
        </p:nvSpPr>
        <p:spPr>
          <a:ln/>
        </p:spPr>
      </p:sp>
      <p:sp>
        <p:nvSpPr>
          <p:cNvPr id="19459" name="Pladsholder til noter 2"/>
          <p:cNvSpPr>
            <a:spLocks noGrp="1"/>
          </p:cNvSpPr>
          <p:nvPr>
            <p:ph type="body" idx="1"/>
          </p:nvPr>
        </p:nvSpPr>
        <p:spPr>
          <a:noFill/>
          <a:ln/>
        </p:spPr>
        <p:txBody>
          <a:bodyPr/>
          <a:lstStyle/>
          <a:p>
            <a:endParaRPr lang="en-US" smtClean="0"/>
          </a:p>
        </p:txBody>
      </p:sp>
      <p:sp>
        <p:nvSpPr>
          <p:cNvPr id="19460" name="Pladsholder til diasnummer 3"/>
          <p:cNvSpPr>
            <a:spLocks noGrp="1"/>
          </p:cNvSpPr>
          <p:nvPr>
            <p:ph type="sldNum" sz="quarter" idx="5"/>
          </p:nvPr>
        </p:nvSpPr>
        <p:spPr>
          <a:noFill/>
        </p:spPr>
        <p:txBody>
          <a:bodyPr/>
          <a:lstStyle/>
          <a:p>
            <a:fld id="{A10C20DC-7786-41AE-B0BE-F77B4E891721}" type="slidenum">
              <a:rPr lang="en-US" smtClean="0"/>
              <a:pPr/>
              <a:t>11</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a-DK" dirty="0"/>
          </a:p>
        </p:txBody>
      </p:sp>
      <p:sp>
        <p:nvSpPr>
          <p:cNvPr id="4" name="Slide Number Placeholder 3"/>
          <p:cNvSpPr>
            <a:spLocks noGrp="1"/>
          </p:cNvSpPr>
          <p:nvPr>
            <p:ph type="sldNum" sz="quarter" idx="10"/>
          </p:nvPr>
        </p:nvSpPr>
        <p:spPr/>
        <p:txBody>
          <a:bodyPr/>
          <a:lstStyle/>
          <a:p>
            <a:pPr>
              <a:defRPr/>
            </a:pPr>
            <a:fld id="{4EE0A12F-DBA4-4AE7-B2ED-173D3ACA9ECA}" type="slidenum">
              <a:rPr lang="en-US" smtClean="0"/>
              <a:pPr>
                <a:defRPr/>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s">
    <p:spTree>
      <p:nvGrpSpPr>
        <p:cNvPr id="1" name=""/>
        <p:cNvGrpSpPr/>
        <p:nvPr/>
      </p:nvGrpSpPr>
      <p:grpSpPr>
        <a:xfrm>
          <a:off x="0" y="0"/>
          <a:ext cx="0" cy="0"/>
          <a:chOff x="0" y="0"/>
          <a:chExt cx="0" cy="0"/>
        </a:xfrm>
      </p:grpSpPr>
      <p:sp>
        <p:nvSpPr>
          <p:cNvPr id="4" name="Rectangle 8"/>
          <p:cNvSpPr>
            <a:spLocks noChangeArrowheads="1"/>
          </p:cNvSpPr>
          <p:nvPr/>
        </p:nvSpPr>
        <p:spPr bwMode="auto">
          <a:xfrm>
            <a:off x="0" y="0"/>
            <a:ext cx="9144000" cy="2165350"/>
          </a:xfrm>
          <a:prstGeom prst="rect">
            <a:avLst/>
          </a:prstGeom>
          <a:solidFill>
            <a:srgbClr val="FFFFFF"/>
          </a:solidFill>
          <a:ln w="9525">
            <a:solidFill>
              <a:schemeClr val="tx1"/>
            </a:solidFill>
            <a:miter lim="800000"/>
            <a:headEnd/>
            <a:tailEnd/>
          </a:ln>
          <a:effectLst/>
        </p:spPr>
        <p:txBody>
          <a:bodyPr wrap="none" anchor="ctr"/>
          <a:lstStyle/>
          <a:p>
            <a:pPr>
              <a:defRPr/>
            </a:pPr>
            <a:endParaRPr lang="en-GB"/>
          </a:p>
        </p:txBody>
      </p:sp>
      <p:pic>
        <p:nvPicPr>
          <p:cNvPr id="5" name="Picture 14" descr="Partner_logo_header"/>
          <p:cNvPicPr>
            <a:picLocks noChangeAspect="1" noChangeArrowheads="1"/>
          </p:cNvPicPr>
          <p:nvPr/>
        </p:nvPicPr>
        <p:blipFill>
          <a:blip r:embed="rId2" cstate="print"/>
          <a:srcRect/>
          <a:stretch>
            <a:fillRect/>
          </a:stretch>
        </p:blipFill>
        <p:spPr bwMode="auto">
          <a:xfrm>
            <a:off x="6400800" y="228600"/>
            <a:ext cx="2549525" cy="879475"/>
          </a:xfrm>
          <a:prstGeom prst="rect">
            <a:avLst/>
          </a:prstGeom>
          <a:noFill/>
          <a:ln w="9525">
            <a:noFill/>
            <a:miter lim="800000"/>
            <a:headEnd/>
            <a:tailEnd/>
          </a:ln>
        </p:spPr>
      </p:pic>
      <p:sp>
        <p:nvSpPr>
          <p:cNvPr id="2050" name="Rectangle 2"/>
          <p:cNvSpPr>
            <a:spLocks noGrp="1" noChangeArrowheads="1"/>
          </p:cNvSpPr>
          <p:nvPr>
            <p:ph type="ctrTitle"/>
          </p:nvPr>
        </p:nvSpPr>
        <p:spPr>
          <a:xfrm>
            <a:off x="685800" y="2895600"/>
            <a:ext cx="7772400" cy="1143000"/>
          </a:xfrm>
        </p:spPr>
        <p:txBody>
          <a:bodyPr/>
          <a:lstStyle>
            <a:lvl1pPr>
              <a:defRPr sz="3600"/>
            </a:lvl1pPr>
          </a:lstStyle>
          <a:p>
            <a:r>
              <a:rPr lang="da-DK" smtClean="0"/>
              <a:t>Klik for at redigere titeltypografi i masteren</a:t>
            </a:r>
            <a:endParaRPr lang="da-DK"/>
          </a:p>
        </p:txBody>
      </p:sp>
      <p:sp>
        <p:nvSpPr>
          <p:cNvPr id="2051" name="Rectangle 3"/>
          <p:cNvSpPr>
            <a:spLocks noGrp="1" noChangeArrowheads="1"/>
          </p:cNvSpPr>
          <p:nvPr>
            <p:ph type="subTitle" idx="1"/>
          </p:nvPr>
        </p:nvSpPr>
        <p:spPr>
          <a:xfrm>
            <a:off x="1371600" y="4724400"/>
            <a:ext cx="6400800" cy="914400"/>
          </a:xfrm>
        </p:spPr>
        <p:txBody>
          <a:bodyPr/>
          <a:lstStyle>
            <a:lvl1pPr marL="0" indent="0" algn="ctr">
              <a:buFontTx/>
              <a:buNone/>
              <a:defRPr sz="2000"/>
            </a:lvl1pPr>
          </a:lstStyle>
          <a:p>
            <a:r>
              <a:rPr lang="da-DK" smtClean="0"/>
              <a:t>Klik for at redigere undertiteltypografien i masteren</a:t>
            </a:r>
            <a:endParaRPr lang="da-DK"/>
          </a:p>
        </p:txBody>
      </p:sp>
      <p:sp>
        <p:nvSpPr>
          <p:cNvPr id="6" name="Rectangle 4"/>
          <p:cNvSpPr>
            <a:spLocks noGrp="1" noChangeArrowheads="1"/>
          </p:cNvSpPr>
          <p:nvPr>
            <p:ph type="dt" sz="half" idx="10"/>
          </p:nvPr>
        </p:nvSpPr>
        <p:spPr/>
        <p:txBody>
          <a:bodyPr/>
          <a:lstStyle>
            <a:lvl1pPr>
              <a:defRPr/>
            </a:lvl1pPr>
          </a:lstStyle>
          <a:p>
            <a:pPr>
              <a:defRPr/>
            </a:pPr>
            <a:endParaRPr lang="en-GB"/>
          </a:p>
        </p:txBody>
      </p:sp>
      <p:sp>
        <p:nvSpPr>
          <p:cNvPr id="7" name="Rectangle 5"/>
          <p:cNvSpPr>
            <a:spLocks noGrp="1" noChangeArrowheads="1"/>
          </p:cNvSpPr>
          <p:nvPr>
            <p:ph type="ftr" sz="quarter" idx="11"/>
          </p:nvPr>
        </p:nvSpPr>
        <p:spPr/>
        <p:txBody>
          <a:bodyPr/>
          <a:lstStyle>
            <a:lvl1pPr>
              <a:defRPr/>
            </a:lvl1pPr>
          </a:lstStyle>
          <a:p>
            <a:pPr>
              <a:defRPr/>
            </a:pPr>
            <a:endParaRPr lang="en-GB"/>
          </a:p>
        </p:txBody>
      </p:sp>
      <p:sp>
        <p:nvSpPr>
          <p:cNvPr id="8" name="Rectangle 6"/>
          <p:cNvSpPr>
            <a:spLocks noGrp="1" noChangeArrowheads="1"/>
          </p:cNvSpPr>
          <p:nvPr>
            <p:ph type="sldNum" sz="quarter" idx="12"/>
          </p:nvPr>
        </p:nvSpPr>
        <p:spPr/>
        <p:txBody>
          <a:bodyPr/>
          <a:lstStyle>
            <a:lvl1pPr>
              <a:defRPr/>
            </a:lvl1pPr>
          </a:lstStyle>
          <a:p>
            <a:pPr>
              <a:defRPr/>
            </a:pPr>
            <a:fld id="{3E4CC3BE-78B3-4A2F-9E24-57D5AE316F95}" type="slidenum">
              <a:rPr lang="en-GB"/>
              <a:pPr>
                <a:defRPr/>
              </a:pPr>
              <a:t>‹nr.›</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en-GB"/>
          </a:p>
        </p:txBody>
      </p:sp>
      <p:sp>
        <p:nvSpPr>
          <p:cNvPr id="3" name="Vertical Text Placeholder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FCE4FCA-8622-41EC-8AAA-EBB803759105}" type="slidenum">
              <a:rPr lang="en-GB"/>
              <a:pPr>
                <a:defRPr/>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da-DK" smtClean="0"/>
              <a:t>Klik for at redigere titeltypografi i masteren</a:t>
            </a:r>
            <a:endParaRPr lang="en-GB"/>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0DB7074-7B5E-47C0-B834-B16D768B34C4}" type="slidenum">
              <a:rPr lang="en-GB"/>
              <a:pPr>
                <a:defRPr/>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en-GB"/>
          </a:p>
        </p:txBody>
      </p:sp>
      <p:sp>
        <p:nvSpPr>
          <p:cNvPr id="3" name="Content Placeholder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589C3A4-01BA-4490-B665-E1915745E811}" type="slidenum">
              <a:rPr lang="en-GB"/>
              <a:pPr>
                <a:defRPr/>
              </a:pPr>
              <a:t>‹nr.›</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da-DK" smtClean="0"/>
              <a:t>Klik for at redigere titeltypografi i masteren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a-DK" smtClean="0"/>
              <a:t>Klik for at redigere typografi i masteren</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28E62F7-770E-410A-B00D-BC248A77B193}" type="slidenum">
              <a:rPr lang="en-GB"/>
              <a:pPr>
                <a:defRPr/>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en-GB"/>
          </a:p>
        </p:txBody>
      </p:sp>
      <p:sp>
        <p:nvSpPr>
          <p:cNvPr id="3" name="Content Placeholder 2"/>
          <p:cNvSpPr>
            <a:spLocks noGrp="1"/>
          </p:cNvSpPr>
          <p:nvPr>
            <p:ph sz="half" idx="1"/>
          </p:nvPr>
        </p:nvSpPr>
        <p:spPr>
          <a:xfrm>
            <a:off x="6858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Content Placeholder 3"/>
          <p:cNvSpPr>
            <a:spLocks noGrp="1"/>
          </p:cNvSpPr>
          <p:nvPr>
            <p:ph sz="half" idx="2"/>
          </p:nvPr>
        </p:nvSpPr>
        <p:spPr>
          <a:xfrm>
            <a:off x="4648200" y="16764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6127FA5-1D45-4B6C-B489-EA5E8FC87697}" type="slidenum">
              <a:rPr lang="en-GB"/>
              <a:pPr>
                <a:defRPr/>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a-DK" smtClean="0"/>
              <a:t>Klik for at redigere titeltypografi i masteren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3B02FF6-E597-4CFC-8947-C7ABCDA151DF}" type="slidenum">
              <a:rPr lang="en-GB"/>
              <a:pPr>
                <a:defRPr/>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smtClean="0"/>
              <a:t>Klik for at redigere titeltypografi i masteren</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6BB8DBA-0D8D-42F9-A3F4-156046C9CCB4}" type="slidenum">
              <a:rPr lang="en-GB"/>
              <a:pPr>
                <a:defRPr/>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D80B304A-A5FC-41B2-990A-7F7848BE451B}" type="slidenum">
              <a:rPr lang="en-GB"/>
              <a:pPr>
                <a:defRPr/>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E57B09E-81CD-4575-BCBF-0970A1BB3A90}" type="slidenum">
              <a:rPr lang="en-GB"/>
              <a:pPr>
                <a:defRPr/>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a-DK" noProof="0" smtClean="0"/>
              <a:t>Klik på ikonet for at tilføje et billede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9A15CCE-AF6A-482A-BD67-EDF52A09DA74}" type="slidenum">
              <a:rPr lang="en-GB"/>
              <a:pPr>
                <a:defRPr/>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titeltypografi i masteren</a:t>
            </a:r>
          </a:p>
        </p:txBody>
      </p:sp>
      <p:sp>
        <p:nvSpPr>
          <p:cNvPr id="1027" name="Rectangle 3"/>
          <p:cNvSpPr>
            <a:spLocks noGrp="1" noChangeArrowheads="1"/>
          </p:cNvSpPr>
          <p:nvPr>
            <p:ph type="body" idx="1"/>
          </p:nvPr>
        </p:nvSpPr>
        <p:spPr bwMode="auto">
          <a:xfrm>
            <a:off x="685800" y="1676400"/>
            <a:ext cx="77724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a-DK" smtClean="0"/>
              <a:t>Klik for at redigere teksttypografierne i masteren</a:t>
            </a:r>
          </a:p>
          <a:p>
            <a:pPr lvl="1"/>
            <a:r>
              <a:rPr lang="da-DK" smtClean="0"/>
              <a:t>Andet niveau</a:t>
            </a:r>
          </a:p>
          <a:p>
            <a:pPr lvl="2"/>
            <a:r>
              <a:rPr lang="da-DK" smtClean="0"/>
              <a:t>Tredje niveau</a:t>
            </a:r>
          </a:p>
          <a:p>
            <a:pPr lvl="3"/>
            <a:r>
              <a:rPr lang="da-DK" smtClean="0"/>
              <a:t>Fjerde niveau</a:t>
            </a:r>
          </a:p>
          <a:p>
            <a:pPr lvl="4"/>
            <a:r>
              <a:rPr lang="da-DK" smtClean="0"/>
              <a:t>Femte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GB"/>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53FBC202-F55C-4250-9EB3-17916142493F}" type="slidenum">
              <a:rPr lang="en-GB"/>
              <a:pPr>
                <a:defRPr/>
              </a:pPr>
              <a:t>‹nr.›</a:t>
            </a:fld>
            <a:endParaRPr lang="en-GB"/>
          </a:p>
        </p:txBody>
      </p:sp>
      <p:pic>
        <p:nvPicPr>
          <p:cNvPr id="1031" name="Picture 21" descr="Partner_logo_header"/>
          <p:cNvPicPr>
            <a:picLocks noChangeAspect="1" noChangeArrowheads="1"/>
          </p:cNvPicPr>
          <p:nvPr/>
        </p:nvPicPr>
        <p:blipFill>
          <a:blip r:embed="rId13" cstate="print"/>
          <a:srcRect/>
          <a:stretch>
            <a:fillRect/>
          </a:stretch>
        </p:blipFill>
        <p:spPr bwMode="auto">
          <a:xfrm>
            <a:off x="7740650" y="6237288"/>
            <a:ext cx="1219200" cy="420687"/>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872"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Lst>
  <p:txStyles>
    <p:titleStyle>
      <a:lvl1pPr algn="ctr" rtl="0" eaLnBrk="0" fontAlgn="base" hangingPunct="0">
        <a:spcBef>
          <a:spcPct val="0"/>
        </a:spcBef>
        <a:spcAft>
          <a:spcPct val="0"/>
        </a:spcAft>
        <a:defRPr sz="3000">
          <a:solidFill>
            <a:schemeClr val="tx2"/>
          </a:solidFill>
          <a:latin typeface="+mj-lt"/>
          <a:ea typeface="+mj-ea"/>
          <a:cs typeface="+mj-cs"/>
        </a:defRPr>
      </a:lvl1pPr>
      <a:lvl2pPr algn="ctr" rtl="0" eaLnBrk="0" fontAlgn="base" hangingPunct="0">
        <a:spcBef>
          <a:spcPct val="0"/>
        </a:spcBef>
        <a:spcAft>
          <a:spcPct val="0"/>
        </a:spcAft>
        <a:defRPr sz="3000">
          <a:solidFill>
            <a:schemeClr val="tx2"/>
          </a:solidFill>
          <a:latin typeface="MetaBook-Roman" pitchFamily="34" charset="0"/>
        </a:defRPr>
      </a:lvl2pPr>
      <a:lvl3pPr algn="ctr" rtl="0" eaLnBrk="0" fontAlgn="base" hangingPunct="0">
        <a:spcBef>
          <a:spcPct val="0"/>
        </a:spcBef>
        <a:spcAft>
          <a:spcPct val="0"/>
        </a:spcAft>
        <a:defRPr sz="3000">
          <a:solidFill>
            <a:schemeClr val="tx2"/>
          </a:solidFill>
          <a:latin typeface="MetaBook-Roman" pitchFamily="34" charset="0"/>
        </a:defRPr>
      </a:lvl3pPr>
      <a:lvl4pPr algn="ctr" rtl="0" eaLnBrk="0" fontAlgn="base" hangingPunct="0">
        <a:spcBef>
          <a:spcPct val="0"/>
        </a:spcBef>
        <a:spcAft>
          <a:spcPct val="0"/>
        </a:spcAft>
        <a:defRPr sz="3000">
          <a:solidFill>
            <a:schemeClr val="tx2"/>
          </a:solidFill>
          <a:latin typeface="MetaBook-Roman" pitchFamily="34" charset="0"/>
        </a:defRPr>
      </a:lvl4pPr>
      <a:lvl5pPr algn="ctr" rtl="0" eaLnBrk="0" fontAlgn="base" hangingPunct="0">
        <a:spcBef>
          <a:spcPct val="0"/>
        </a:spcBef>
        <a:spcAft>
          <a:spcPct val="0"/>
        </a:spcAft>
        <a:defRPr sz="3000">
          <a:solidFill>
            <a:schemeClr val="tx2"/>
          </a:solidFill>
          <a:latin typeface="MetaBook-Roman" pitchFamily="34" charset="0"/>
        </a:defRPr>
      </a:lvl5pPr>
      <a:lvl6pPr marL="457200" algn="ctr" rtl="0" eaLnBrk="1" fontAlgn="base" hangingPunct="1">
        <a:spcBef>
          <a:spcPct val="0"/>
        </a:spcBef>
        <a:spcAft>
          <a:spcPct val="0"/>
        </a:spcAft>
        <a:defRPr sz="3000">
          <a:solidFill>
            <a:schemeClr val="tx2"/>
          </a:solidFill>
          <a:latin typeface="MetaBook-Roman" pitchFamily="34" charset="0"/>
        </a:defRPr>
      </a:lvl6pPr>
      <a:lvl7pPr marL="914400" algn="ctr" rtl="0" eaLnBrk="1" fontAlgn="base" hangingPunct="1">
        <a:spcBef>
          <a:spcPct val="0"/>
        </a:spcBef>
        <a:spcAft>
          <a:spcPct val="0"/>
        </a:spcAft>
        <a:defRPr sz="3000">
          <a:solidFill>
            <a:schemeClr val="tx2"/>
          </a:solidFill>
          <a:latin typeface="MetaBook-Roman" pitchFamily="34" charset="0"/>
        </a:defRPr>
      </a:lvl7pPr>
      <a:lvl8pPr marL="1371600" algn="ctr" rtl="0" eaLnBrk="1" fontAlgn="base" hangingPunct="1">
        <a:spcBef>
          <a:spcPct val="0"/>
        </a:spcBef>
        <a:spcAft>
          <a:spcPct val="0"/>
        </a:spcAft>
        <a:defRPr sz="3000">
          <a:solidFill>
            <a:schemeClr val="tx2"/>
          </a:solidFill>
          <a:latin typeface="MetaBook-Roman" pitchFamily="34" charset="0"/>
        </a:defRPr>
      </a:lvl8pPr>
      <a:lvl9pPr marL="1828800" algn="ctr" rtl="0" eaLnBrk="1" fontAlgn="base" hangingPunct="1">
        <a:spcBef>
          <a:spcPct val="0"/>
        </a:spcBef>
        <a:spcAft>
          <a:spcPct val="0"/>
        </a:spcAft>
        <a:defRPr sz="3000">
          <a:solidFill>
            <a:schemeClr val="tx2"/>
          </a:solidFill>
          <a:latin typeface="MetaBook-Roman" pitchFamily="34" charset="0"/>
        </a:defRPr>
      </a:lvl9pPr>
    </p:titleStyle>
    <p:bodyStyle>
      <a:lvl1pPr marL="342900" indent="-342900" algn="l" rtl="0" eaLnBrk="0" fontAlgn="base" hangingPunct="0">
        <a:spcBef>
          <a:spcPct val="20000"/>
        </a:spcBef>
        <a:spcAft>
          <a:spcPct val="0"/>
        </a:spcAft>
        <a:buClr>
          <a:schemeClr val="tx2"/>
        </a:buClr>
        <a:buChar char="•"/>
        <a:defRPr sz="27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400">
          <a:solidFill>
            <a:schemeClr val="tx1"/>
          </a:solidFill>
          <a:latin typeface="+mn-lt"/>
        </a:defRPr>
      </a:lvl2pPr>
      <a:lvl3pPr marL="1143000" indent="-228600" algn="l" rtl="0" eaLnBrk="0" fontAlgn="base" hangingPunct="0">
        <a:spcBef>
          <a:spcPct val="20000"/>
        </a:spcBef>
        <a:spcAft>
          <a:spcPct val="0"/>
        </a:spcAft>
        <a:buClr>
          <a:schemeClr val="tx2"/>
        </a:buClr>
        <a:buChar char="•"/>
        <a:defRPr sz="2200">
          <a:solidFill>
            <a:schemeClr val="tx1"/>
          </a:solidFill>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eaLnBrk="1" fontAlgn="base" hangingPunct="1">
        <a:spcBef>
          <a:spcPct val="20000"/>
        </a:spcBef>
        <a:spcAft>
          <a:spcPct val="0"/>
        </a:spcAft>
        <a:buClr>
          <a:schemeClr val="tx2"/>
        </a:buClr>
        <a:buChar char="–"/>
        <a:defRPr sz="2000">
          <a:solidFill>
            <a:schemeClr val="tx1"/>
          </a:solidFill>
          <a:latin typeface="+mn-lt"/>
        </a:defRPr>
      </a:lvl6pPr>
      <a:lvl7pPr marL="2971800" indent="-228600" algn="l" rtl="0" eaLnBrk="1" fontAlgn="base" hangingPunct="1">
        <a:spcBef>
          <a:spcPct val="20000"/>
        </a:spcBef>
        <a:spcAft>
          <a:spcPct val="0"/>
        </a:spcAft>
        <a:buClr>
          <a:schemeClr val="tx2"/>
        </a:buClr>
        <a:buChar char="–"/>
        <a:defRPr sz="2000">
          <a:solidFill>
            <a:schemeClr val="tx1"/>
          </a:solidFill>
          <a:latin typeface="+mn-lt"/>
        </a:defRPr>
      </a:lvl7pPr>
      <a:lvl8pPr marL="3429000" indent="-228600" algn="l" rtl="0" eaLnBrk="1" fontAlgn="base" hangingPunct="1">
        <a:spcBef>
          <a:spcPct val="20000"/>
        </a:spcBef>
        <a:spcAft>
          <a:spcPct val="0"/>
        </a:spcAft>
        <a:buClr>
          <a:schemeClr val="tx2"/>
        </a:buClr>
        <a:buChar char="–"/>
        <a:defRPr sz="2000">
          <a:solidFill>
            <a:schemeClr val="tx1"/>
          </a:solidFill>
          <a:latin typeface="+mn-lt"/>
        </a:defRPr>
      </a:lvl8pPr>
      <a:lvl9pPr marL="3886200" indent="-228600" algn="l" rtl="0" eaLnBrk="1" fontAlgn="base" hangingPunct="1">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349500"/>
            <a:ext cx="7772400" cy="792163"/>
          </a:xfrm>
        </p:spPr>
        <p:txBody>
          <a:bodyPr/>
          <a:lstStyle/>
          <a:p>
            <a:pPr eaLnBrk="1" hangingPunct="1"/>
            <a:r>
              <a:rPr lang="en-GB" sz="4400" dirty="0" smtClean="0">
                <a:solidFill>
                  <a:srgbClr val="FFAB18"/>
                </a:solidFill>
                <a:latin typeface="Arial" charset="0"/>
                <a:ea typeface="+mn-ea"/>
                <a:cs typeface="Arial" charset="0"/>
              </a:rPr>
              <a:t>Partner Study</a:t>
            </a:r>
          </a:p>
        </p:txBody>
      </p:sp>
      <p:sp>
        <p:nvSpPr>
          <p:cNvPr id="6147" name="Rectangle 3"/>
          <p:cNvSpPr>
            <a:spLocks noGrp="1" noChangeArrowheads="1"/>
          </p:cNvSpPr>
          <p:nvPr>
            <p:ph type="subTitle" idx="1"/>
          </p:nvPr>
        </p:nvSpPr>
        <p:spPr>
          <a:xfrm>
            <a:off x="1371600" y="3573463"/>
            <a:ext cx="6400800" cy="2303462"/>
          </a:xfrm>
        </p:spPr>
        <p:txBody>
          <a:bodyPr/>
          <a:lstStyle/>
          <a:p>
            <a:pPr marL="514350" indent="-514350" eaLnBrk="1" hangingPunct="1">
              <a:defRPr/>
            </a:pPr>
            <a:endParaRPr lang="en-GB" b="1" u="sng" dirty="0" smtClean="0">
              <a:solidFill>
                <a:schemeClr val="tx2"/>
              </a:solidFill>
            </a:endParaRPr>
          </a:p>
          <a:p>
            <a:pPr marL="514350" indent="-514350" eaLnBrk="1" hangingPunct="1">
              <a:spcBef>
                <a:spcPct val="0"/>
              </a:spcBef>
              <a:defRPr/>
            </a:pPr>
            <a:r>
              <a:rPr lang="en-GB" sz="2200" dirty="0" smtClean="0">
                <a:solidFill>
                  <a:srgbClr val="FFAB18"/>
                </a:solidFill>
                <a:latin typeface="Arial" charset="0"/>
                <a:cs typeface="Arial" charset="0"/>
              </a:rPr>
              <a:t>Partners of people on ART: a New Evaluation of the Risks (PARTNER study)</a:t>
            </a:r>
          </a:p>
          <a:p>
            <a:pPr eaLnBrk="1" hangingPunct="1">
              <a:defRPr/>
            </a:pPr>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body" idx="1"/>
          </p:nvPr>
        </p:nvSpPr>
        <p:spPr>
          <a:xfrm>
            <a:off x="228600" y="457200"/>
            <a:ext cx="8915400" cy="5638800"/>
          </a:xfrm>
        </p:spPr>
        <p:txBody>
          <a:bodyPr/>
          <a:lstStyle/>
          <a:p>
            <a:pPr>
              <a:spcBef>
                <a:spcPct val="0"/>
              </a:spcBef>
              <a:buClrTx/>
              <a:buFontTx/>
              <a:buNone/>
            </a:pPr>
            <a:r>
              <a:rPr lang="en-GB" sz="2800" kern="1200" dirty="0" smtClean="0">
                <a:solidFill>
                  <a:srgbClr val="F8F8F8"/>
                </a:solidFill>
                <a:latin typeface="Arial" charset="0"/>
                <a:cs typeface="Arial" charset="0"/>
              </a:rPr>
              <a:t>Analysis</a:t>
            </a:r>
            <a:r>
              <a:rPr lang="en-GB" sz="2800" b="1" dirty="0">
                <a:solidFill>
                  <a:srgbClr val="FF9900"/>
                </a:solidFill>
                <a:latin typeface="Arial" charset="0"/>
                <a:cs typeface="Arial" charset="0"/>
              </a:rPr>
              <a:t> </a:t>
            </a:r>
            <a:endParaRPr lang="da-DK" sz="2800" b="1" dirty="0">
              <a:solidFill>
                <a:srgbClr val="FF9900"/>
              </a:solidFill>
              <a:latin typeface="Arial" charset="0"/>
              <a:cs typeface="Arial" charset="0"/>
            </a:endParaRPr>
          </a:p>
          <a:p>
            <a:pPr>
              <a:spcBef>
                <a:spcPct val="0"/>
              </a:spcBef>
              <a:buClrTx/>
              <a:buFontTx/>
              <a:buNone/>
            </a:pPr>
            <a:endParaRPr lang="en-GB" sz="2800" b="1" dirty="0">
              <a:solidFill>
                <a:srgbClr val="FF9900"/>
              </a:solidFill>
              <a:latin typeface="Arial" charset="0"/>
              <a:cs typeface="Arial" charset="0"/>
            </a:endParaRPr>
          </a:p>
          <a:p>
            <a:pPr>
              <a:spcBef>
                <a:spcPct val="0"/>
              </a:spcBef>
              <a:buClrTx/>
            </a:pPr>
            <a:r>
              <a:rPr lang="en-GB" sz="2000" kern="1200" dirty="0" smtClean="0">
                <a:solidFill>
                  <a:srgbClr val="FFAB18"/>
                </a:solidFill>
                <a:latin typeface="Arial" charset="0"/>
                <a:cs typeface="Arial" charset="0"/>
              </a:rPr>
              <a:t>The primary analysis will be estimation of the rate of infection in partners per person year of unprotected sex partnership where the index patient has viral load &lt;50 c/</a:t>
            </a:r>
            <a:r>
              <a:rPr lang="en-GB" sz="2000" kern="1200" dirty="0" err="1" smtClean="0">
                <a:solidFill>
                  <a:srgbClr val="FFAB18"/>
                </a:solidFill>
                <a:latin typeface="Arial" charset="0"/>
                <a:cs typeface="Arial" charset="0"/>
              </a:rPr>
              <a:t>mL</a:t>
            </a:r>
            <a:r>
              <a:rPr lang="en-GB" sz="2000" kern="1200" dirty="0" smtClean="0">
                <a:solidFill>
                  <a:srgbClr val="FFAB18"/>
                </a:solidFill>
                <a:latin typeface="Arial" charset="0"/>
                <a:cs typeface="Arial" charset="0"/>
              </a:rPr>
              <a:t>, excluding new infections that are shown to be </a:t>
            </a:r>
            <a:r>
              <a:rPr lang="en-GB" sz="2000" kern="1200" dirty="0" err="1" smtClean="0">
                <a:solidFill>
                  <a:srgbClr val="FFAB18"/>
                </a:solidFill>
                <a:latin typeface="Arial" charset="0"/>
                <a:cs typeface="Arial" charset="0"/>
              </a:rPr>
              <a:t>phylogentically</a:t>
            </a:r>
            <a:r>
              <a:rPr lang="en-GB" sz="2000" kern="1200" dirty="0" smtClean="0">
                <a:solidFill>
                  <a:srgbClr val="FFAB18"/>
                </a:solidFill>
                <a:latin typeface="Arial" charset="0"/>
                <a:cs typeface="Arial" charset="0"/>
              </a:rPr>
              <a:t> distinct from the HIV positive partner’s virus; i.e. transmission has not been from the HIV positive partner. </a:t>
            </a:r>
          </a:p>
          <a:p>
            <a:pPr>
              <a:spcBef>
                <a:spcPct val="0"/>
              </a:spcBef>
              <a:buClrTx/>
            </a:pPr>
            <a:endParaRPr lang="en-GB" sz="2000" kern="1200" dirty="0" smtClean="0">
              <a:solidFill>
                <a:srgbClr val="FFAB18"/>
              </a:solidFill>
              <a:latin typeface="Arial" charset="0"/>
              <a:cs typeface="Arial" charset="0"/>
            </a:endParaRPr>
          </a:p>
          <a:p>
            <a:pPr>
              <a:spcBef>
                <a:spcPct val="0"/>
              </a:spcBef>
              <a:buClrTx/>
            </a:pPr>
            <a:r>
              <a:rPr lang="en-GB" sz="2000" kern="1200" dirty="0" smtClean="0">
                <a:solidFill>
                  <a:srgbClr val="FFAB18"/>
                </a:solidFill>
                <a:latin typeface="Arial" charset="0"/>
                <a:cs typeface="Arial" charset="0"/>
              </a:rPr>
              <a:t>This will be calculated as the number of infections identified at the end of eligible periods divided by the sum of the person time over eligible periods (see below for definition of eligible periods).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p:cNvSpPr>
            <a:spLocks noGrp="1"/>
          </p:cNvSpPr>
          <p:nvPr>
            <p:ph type="title"/>
          </p:nvPr>
        </p:nvSpPr>
        <p:spPr/>
        <p:txBody>
          <a:bodyPr/>
          <a:lstStyle/>
          <a:p>
            <a:pPr algn="l" eaLnBrk="1" hangingPunct="1"/>
            <a:r>
              <a:rPr lang="da-DK" sz="2800" kern="1200" dirty="0" smtClean="0">
                <a:solidFill>
                  <a:srgbClr val="F8F8F8"/>
                </a:solidFill>
                <a:latin typeface="Arial" charset="0"/>
                <a:ea typeface="+mn-ea"/>
                <a:cs typeface="Arial" charset="0"/>
              </a:rPr>
              <a:t>Case </a:t>
            </a:r>
            <a:r>
              <a:rPr lang="da-DK" sz="2800" kern="1200" dirty="0" err="1" smtClean="0">
                <a:solidFill>
                  <a:srgbClr val="F8F8F8"/>
                </a:solidFill>
                <a:latin typeface="Arial" charset="0"/>
                <a:ea typeface="+mn-ea"/>
                <a:cs typeface="Arial" charset="0"/>
              </a:rPr>
              <a:t>Report</a:t>
            </a:r>
            <a:r>
              <a:rPr lang="da-DK" sz="2800" kern="1200" dirty="0" smtClean="0">
                <a:solidFill>
                  <a:srgbClr val="F8F8F8"/>
                </a:solidFill>
                <a:latin typeface="Arial" charset="0"/>
                <a:ea typeface="+mn-ea"/>
                <a:cs typeface="Arial" charset="0"/>
              </a:rPr>
              <a:t> Forms (</a:t>
            </a:r>
            <a:r>
              <a:rPr lang="da-DK" sz="2800" kern="1200" dirty="0" err="1" smtClean="0">
                <a:solidFill>
                  <a:srgbClr val="F8F8F8"/>
                </a:solidFill>
                <a:latin typeface="Arial" charset="0"/>
                <a:ea typeface="+mn-ea"/>
                <a:cs typeface="Arial" charset="0"/>
              </a:rPr>
              <a:t>CRFs</a:t>
            </a:r>
            <a:r>
              <a:rPr lang="da-DK" sz="2800" kern="1200" dirty="0" smtClean="0">
                <a:solidFill>
                  <a:srgbClr val="F8F8F8"/>
                </a:solidFill>
                <a:latin typeface="Arial" charset="0"/>
                <a:ea typeface="+mn-ea"/>
                <a:cs typeface="Arial" charset="0"/>
              </a:rPr>
              <a:t>)</a:t>
            </a:r>
          </a:p>
        </p:txBody>
      </p:sp>
      <p:pic>
        <p:nvPicPr>
          <p:cNvPr id="7172" name="Picture 4" descr="S:\PARTNER\Partner presentation\short presen.bmp"/>
          <p:cNvPicPr>
            <a:picLocks noChangeAspect="1" noChangeArrowheads="1"/>
          </p:cNvPicPr>
          <p:nvPr/>
        </p:nvPicPr>
        <p:blipFill>
          <a:blip r:embed="rId3" cstate="print"/>
          <a:srcRect/>
          <a:stretch>
            <a:fillRect/>
          </a:stretch>
        </p:blipFill>
        <p:spPr bwMode="auto">
          <a:xfrm>
            <a:off x="900113" y="1268413"/>
            <a:ext cx="7343775" cy="4176712"/>
          </a:xfrm>
          <a:prstGeom prst="rect">
            <a:avLst/>
          </a:prstGeom>
          <a:noFill/>
          <a:ln w="9525">
            <a:noFill/>
            <a:miter lim="800000"/>
            <a:headEnd/>
            <a:tailEnd/>
          </a:ln>
        </p:spPr>
      </p:pic>
      <p:sp>
        <p:nvSpPr>
          <p:cNvPr id="4" name="TextBox 3"/>
          <p:cNvSpPr txBox="1"/>
          <p:nvPr/>
        </p:nvSpPr>
        <p:spPr>
          <a:xfrm>
            <a:off x="1763688" y="2492896"/>
            <a:ext cx="5616624" cy="369332"/>
          </a:xfrm>
          <a:prstGeom prst="rect">
            <a:avLst/>
          </a:prstGeom>
          <a:solidFill>
            <a:schemeClr val="tx1">
              <a:lumMod val="85000"/>
            </a:schemeClr>
          </a:solidFill>
        </p:spPr>
        <p:txBody>
          <a:bodyPr wrap="square" rtlCol="0">
            <a:spAutoFit/>
          </a:bodyPr>
          <a:lstStyle/>
          <a:p>
            <a:pPr algn="ctr"/>
            <a:r>
              <a:rPr lang="da-DK" b="1" dirty="0" err="1" smtClean="0">
                <a:solidFill>
                  <a:schemeClr val="bg1"/>
                </a:solidFill>
              </a:rPr>
              <a:t>Enrolment</a:t>
            </a:r>
            <a:r>
              <a:rPr lang="da-DK" b="1" dirty="0" smtClean="0">
                <a:solidFill>
                  <a:schemeClr val="bg1"/>
                </a:solidFill>
              </a:rPr>
              <a:t> and </a:t>
            </a:r>
            <a:r>
              <a:rPr lang="da-DK" b="1" dirty="0" err="1" smtClean="0">
                <a:solidFill>
                  <a:schemeClr val="bg1"/>
                </a:solidFill>
              </a:rPr>
              <a:t>Follow-up</a:t>
            </a:r>
            <a:r>
              <a:rPr lang="da-DK" b="1" dirty="0" smtClean="0">
                <a:solidFill>
                  <a:schemeClr val="bg1"/>
                </a:solidFill>
              </a:rPr>
              <a:t> </a:t>
            </a:r>
            <a:r>
              <a:rPr lang="da-DK" b="1" dirty="0" err="1" smtClean="0">
                <a:solidFill>
                  <a:schemeClr val="bg1"/>
                </a:solidFill>
              </a:rPr>
              <a:t>CRFs</a:t>
            </a:r>
            <a:r>
              <a:rPr lang="da-DK" b="1" dirty="0" smtClean="0">
                <a:solidFill>
                  <a:schemeClr val="bg1"/>
                </a:solidFill>
              </a:rPr>
              <a:t> </a:t>
            </a:r>
            <a:r>
              <a:rPr lang="da-DK" b="1" dirty="0" err="1" smtClean="0">
                <a:solidFill>
                  <a:schemeClr val="bg1"/>
                </a:solidFill>
              </a:rPr>
              <a:t>entered</a:t>
            </a:r>
            <a:r>
              <a:rPr lang="da-DK" b="1" dirty="0" smtClean="0">
                <a:solidFill>
                  <a:schemeClr val="bg1"/>
                </a:solidFill>
              </a:rPr>
              <a:t> online</a:t>
            </a:r>
            <a:endParaRPr lang="da-DK" b="1"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el 1"/>
          <p:cNvSpPr>
            <a:spLocks noGrp="1"/>
          </p:cNvSpPr>
          <p:nvPr>
            <p:ph type="title"/>
          </p:nvPr>
        </p:nvSpPr>
        <p:spPr/>
        <p:txBody>
          <a:bodyPr/>
          <a:lstStyle/>
          <a:p>
            <a:pPr algn="l" eaLnBrk="1" hangingPunct="1"/>
            <a:r>
              <a:rPr lang="en-GB" sz="2800" kern="1200" dirty="0" smtClean="0">
                <a:solidFill>
                  <a:srgbClr val="F8F8F8"/>
                </a:solidFill>
                <a:latin typeface="Arial" charset="0"/>
                <a:ea typeface="+mn-ea"/>
                <a:cs typeface="Arial" charset="0"/>
              </a:rPr>
              <a:t>Example of enrolment CRF</a:t>
            </a:r>
          </a:p>
        </p:txBody>
      </p:sp>
      <p:pic>
        <p:nvPicPr>
          <p:cNvPr id="8195" name="Picture 2" descr="S:\PARTNER\Partner presentation\CRF.bmp"/>
          <p:cNvPicPr>
            <a:picLocks noGrp="1" noChangeAspect="1" noChangeArrowheads="1"/>
          </p:cNvPicPr>
          <p:nvPr>
            <p:ph idx="1"/>
          </p:nvPr>
        </p:nvPicPr>
        <p:blipFill>
          <a:blip r:embed="rId2" cstate="print"/>
          <a:srcRect/>
          <a:stretch>
            <a:fillRect/>
          </a:stretch>
        </p:blipFill>
        <p:spPr>
          <a:xfrm>
            <a:off x="1187624" y="1124744"/>
            <a:ext cx="6415088" cy="4987925"/>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el 1"/>
          <p:cNvSpPr>
            <a:spLocks noGrp="1"/>
          </p:cNvSpPr>
          <p:nvPr>
            <p:ph type="ctrTitle"/>
          </p:nvPr>
        </p:nvSpPr>
        <p:spPr/>
        <p:txBody>
          <a:bodyPr/>
          <a:lstStyle/>
          <a:p>
            <a:pPr eaLnBrk="1" hangingPunct="1"/>
            <a:r>
              <a:rPr lang="da-DK" dirty="0" smtClean="0">
                <a:latin typeface="Verdana" pitchFamily="34" charset="0"/>
              </a:rPr>
              <a:t> </a:t>
            </a:r>
          </a:p>
        </p:txBody>
      </p:sp>
      <p:sp>
        <p:nvSpPr>
          <p:cNvPr id="9219" name="Undertitel 2"/>
          <p:cNvSpPr>
            <a:spLocks noGrp="1"/>
          </p:cNvSpPr>
          <p:nvPr>
            <p:ph type="subTitle" idx="1"/>
          </p:nvPr>
        </p:nvSpPr>
        <p:spPr>
          <a:xfrm>
            <a:off x="1259632" y="2852936"/>
            <a:ext cx="6400800" cy="1871663"/>
          </a:xfrm>
        </p:spPr>
        <p:txBody>
          <a:bodyPr/>
          <a:lstStyle/>
          <a:p>
            <a:pPr eaLnBrk="1" hangingPunct="1"/>
            <a:r>
              <a:rPr lang="en-GB" sz="4400" dirty="0" smtClean="0">
                <a:solidFill>
                  <a:srgbClr val="FFAB18"/>
                </a:solidFill>
                <a:latin typeface="Arial" charset="0"/>
                <a:cs typeface="Arial" charset="0"/>
              </a:rPr>
              <a:t>Introducing</a:t>
            </a:r>
            <a:r>
              <a:rPr lang="da-DK" sz="4400" dirty="0" smtClean="0">
                <a:solidFill>
                  <a:srgbClr val="FFAB18"/>
                </a:solidFill>
                <a:latin typeface="Arial" charset="0"/>
                <a:cs typeface="Arial" charset="0"/>
              </a:rPr>
              <a:t> the </a:t>
            </a:r>
            <a:r>
              <a:rPr lang="da-DK" sz="4400" dirty="0" err="1" smtClean="0">
                <a:solidFill>
                  <a:srgbClr val="FFAB18"/>
                </a:solidFill>
                <a:latin typeface="Arial" charset="0"/>
                <a:cs typeface="Arial" charset="0"/>
              </a:rPr>
              <a:t>study</a:t>
            </a:r>
            <a:r>
              <a:rPr lang="da-DK" sz="4400" dirty="0" smtClean="0">
                <a:solidFill>
                  <a:srgbClr val="FFAB18"/>
                </a:solidFill>
                <a:latin typeface="Arial" charset="0"/>
                <a:cs typeface="Arial" charset="0"/>
              </a:rPr>
              <a:t> to potential participants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917848"/>
            <a:ext cx="7772400" cy="1143000"/>
          </a:xfrm>
        </p:spPr>
        <p:txBody>
          <a:bodyPr/>
          <a:lstStyle/>
          <a:p>
            <a:pPr algn="l" eaLnBrk="1" hangingPunct="1">
              <a:defRPr/>
            </a:pPr>
            <a:r>
              <a:rPr lang="en-GB" sz="2800" kern="1200" dirty="0" smtClean="0">
                <a:solidFill>
                  <a:srgbClr val="F8F8F8"/>
                </a:solidFill>
                <a:latin typeface="Arial" charset="0"/>
                <a:ea typeface="+mn-ea"/>
                <a:cs typeface="Arial" charset="0"/>
              </a:rPr>
              <a:t>Why is this study important?</a:t>
            </a:r>
            <a:endParaRPr lang="en-GB" sz="2800" kern="1200" dirty="0">
              <a:solidFill>
                <a:srgbClr val="F8F8F8"/>
              </a:solidFill>
              <a:latin typeface="Arial" charset="0"/>
              <a:ea typeface="+mn-ea"/>
              <a:cs typeface="Arial" charset="0"/>
            </a:endParaRPr>
          </a:p>
        </p:txBody>
      </p:sp>
      <p:sp>
        <p:nvSpPr>
          <p:cNvPr id="10243" name="Pladsholder til indhold 2"/>
          <p:cNvSpPr>
            <a:spLocks noGrp="1"/>
          </p:cNvSpPr>
          <p:nvPr>
            <p:ph idx="1"/>
          </p:nvPr>
        </p:nvSpPr>
        <p:spPr>
          <a:xfrm>
            <a:off x="827584" y="1772816"/>
            <a:ext cx="7704856" cy="3672408"/>
          </a:xfrm>
        </p:spPr>
        <p:txBody>
          <a:bodyPr/>
          <a:lstStyle/>
          <a:p>
            <a:pPr eaLnBrk="1" hangingPunct="1">
              <a:spcAft>
                <a:spcPts val="600"/>
              </a:spcAft>
              <a:buClr>
                <a:schemeClr val="tx1"/>
              </a:buClr>
            </a:pPr>
            <a:r>
              <a:rPr lang="en-GB" sz="2000" kern="1200" dirty="0" smtClean="0">
                <a:solidFill>
                  <a:srgbClr val="FFAB18"/>
                </a:solidFill>
                <a:latin typeface="Arial" charset="0"/>
                <a:cs typeface="Arial" charset="0"/>
              </a:rPr>
              <a:t>Even with recent studies on transmission (The Swiss statements 2008 and HPTN052, 2011) we are still lacking important information about HIV transmission risk </a:t>
            </a:r>
          </a:p>
          <a:p>
            <a:pPr eaLnBrk="1" hangingPunct="1">
              <a:spcAft>
                <a:spcPts val="600"/>
              </a:spcAft>
              <a:buClr>
                <a:schemeClr val="tx1"/>
              </a:buClr>
            </a:pPr>
            <a:r>
              <a:rPr lang="en-GB" sz="2000" kern="1200" dirty="0" smtClean="0">
                <a:solidFill>
                  <a:srgbClr val="FFAB18"/>
                </a:solidFill>
                <a:latin typeface="Arial" charset="0"/>
                <a:cs typeface="Arial" charset="0"/>
              </a:rPr>
              <a:t>Especially lacking is information about risk reduction in gay partnerships</a:t>
            </a:r>
          </a:p>
          <a:p>
            <a:pPr eaLnBrk="1" hangingPunct="1">
              <a:spcAft>
                <a:spcPts val="600"/>
              </a:spcAft>
              <a:buClr>
                <a:schemeClr val="tx1"/>
              </a:buClr>
            </a:pPr>
            <a:r>
              <a:rPr lang="en-GB" sz="2000" kern="1200" dirty="0" smtClean="0">
                <a:solidFill>
                  <a:srgbClr val="FFAB18"/>
                </a:solidFill>
                <a:latin typeface="Arial" charset="0"/>
                <a:cs typeface="Arial" charset="0"/>
              </a:rPr>
              <a:t>Lacking also information about condom use and sexual behaviour in relation to transmission risk</a:t>
            </a:r>
          </a:p>
          <a:p>
            <a:pPr eaLnBrk="1" hangingPunct="1">
              <a:spcAft>
                <a:spcPts val="600"/>
              </a:spcAft>
              <a:buClr>
                <a:schemeClr val="tx1"/>
              </a:buClr>
            </a:pPr>
            <a:r>
              <a:rPr lang="en-GB" sz="2000" kern="1200" dirty="0" smtClean="0">
                <a:solidFill>
                  <a:srgbClr val="FFAB18"/>
                </a:solidFill>
                <a:latin typeface="Arial" charset="0"/>
                <a:cs typeface="Arial" charset="0"/>
              </a:rPr>
              <a:t>The PARTNER study will attempt to answer these question </a:t>
            </a:r>
          </a:p>
          <a:p>
            <a:pPr lvl="1" eaLnBrk="1" hangingPunct="1">
              <a:spcAft>
                <a:spcPts val="600"/>
              </a:spcAft>
              <a:buClr>
                <a:schemeClr val="tx1"/>
              </a:buClr>
            </a:pPr>
            <a:r>
              <a:rPr lang="en-GB" sz="2000" kern="1200" dirty="0" smtClean="0">
                <a:solidFill>
                  <a:srgbClr val="FFAB18"/>
                </a:solidFill>
                <a:latin typeface="Arial" charset="0"/>
                <a:ea typeface="+mn-ea"/>
                <a:cs typeface="Arial" charset="0"/>
              </a:rPr>
              <a:t>to improve the information to HIV positive people and their sexual partners and ,</a:t>
            </a:r>
          </a:p>
          <a:p>
            <a:pPr lvl="1" eaLnBrk="1" hangingPunct="1">
              <a:spcAft>
                <a:spcPts val="600"/>
              </a:spcAft>
              <a:buClr>
                <a:schemeClr val="tx1"/>
              </a:buClr>
            </a:pPr>
            <a:r>
              <a:rPr lang="en-GB" sz="2000" kern="1200" dirty="0" smtClean="0">
                <a:solidFill>
                  <a:srgbClr val="FFAB18"/>
                </a:solidFill>
                <a:latin typeface="Arial" charset="0"/>
                <a:ea typeface="+mn-ea"/>
                <a:cs typeface="Arial" charset="0"/>
              </a:rPr>
              <a:t>to improve treatment  strategies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908720"/>
            <a:ext cx="6404248" cy="638944"/>
          </a:xfrm>
        </p:spPr>
        <p:txBody>
          <a:bodyPr/>
          <a:lstStyle/>
          <a:p>
            <a:pPr algn="l" eaLnBrk="1" hangingPunct="1">
              <a:defRPr/>
            </a:pPr>
            <a:r>
              <a:rPr lang="en-GB" sz="2800" kern="1200" dirty="0" smtClean="0">
                <a:solidFill>
                  <a:srgbClr val="F8F8F8"/>
                </a:solidFill>
                <a:latin typeface="Arial" charset="0"/>
                <a:ea typeface="+mn-ea"/>
                <a:cs typeface="Arial" charset="0"/>
              </a:rPr>
              <a:t>Strategies for enrolling pairs at site</a:t>
            </a:r>
            <a:endParaRPr lang="en-GB" sz="2800" kern="1200" dirty="0">
              <a:solidFill>
                <a:srgbClr val="F8F8F8"/>
              </a:solidFill>
              <a:latin typeface="Arial" charset="0"/>
              <a:ea typeface="+mn-ea"/>
              <a:cs typeface="Arial" charset="0"/>
            </a:endParaRPr>
          </a:p>
        </p:txBody>
      </p:sp>
      <p:sp>
        <p:nvSpPr>
          <p:cNvPr id="3" name="Pladsholder til indhold 2"/>
          <p:cNvSpPr>
            <a:spLocks noGrp="1"/>
          </p:cNvSpPr>
          <p:nvPr>
            <p:ph idx="1"/>
          </p:nvPr>
        </p:nvSpPr>
        <p:spPr>
          <a:xfrm>
            <a:off x="-36512" y="1700808"/>
            <a:ext cx="8060432" cy="2880320"/>
          </a:xfrm>
        </p:spPr>
        <p:txBody>
          <a:bodyPr/>
          <a:lstStyle/>
          <a:p>
            <a:pPr lvl="2" eaLnBrk="1" hangingPunct="1">
              <a:spcAft>
                <a:spcPts val="600"/>
              </a:spcAft>
              <a:buClr>
                <a:schemeClr val="tx1"/>
              </a:buClr>
              <a:buFont typeface="Arial" pitchFamily="34" charset="0"/>
              <a:buChar char="•"/>
              <a:defRPr/>
            </a:pPr>
            <a:r>
              <a:rPr lang="en-GB" sz="2000" kern="1200" dirty="0" smtClean="0">
                <a:solidFill>
                  <a:srgbClr val="FFAB18"/>
                </a:solidFill>
                <a:latin typeface="Arial" charset="0"/>
                <a:ea typeface="+mn-ea"/>
                <a:cs typeface="Arial" charset="0"/>
              </a:rPr>
              <a:t>Start with asking if they have an HIV negative partner</a:t>
            </a:r>
          </a:p>
          <a:p>
            <a:pPr lvl="2" eaLnBrk="1" hangingPunct="1">
              <a:spcAft>
                <a:spcPts val="600"/>
              </a:spcAft>
              <a:buClr>
                <a:schemeClr val="tx1"/>
              </a:buClr>
              <a:buFont typeface="Arial" pitchFamily="34" charset="0"/>
              <a:buChar char="•"/>
              <a:defRPr/>
            </a:pPr>
            <a:r>
              <a:rPr lang="en-GB" sz="2000" kern="1200" dirty="0" smtClean="0">
                <a:solidFill>
                  <a:srgbClr val="FFAB18"/>
                </a:solidFill>
                <a:latin typeface="Arial" charset="0"/>
                <a:ea typeface="+mn-ea"/>
                <a:cs typeface="Arial" charset="0"/>
              </a:rPr>
              <a:t>If yes, give a VERY short introduction to the PARTNER study and refer to the research nurses/staff  </a:t>
            </a:r>
          </a:p>
          <a:p>
            <a:pPr lvl="2" eaLnBrk="1" hangingPunct="1">
              <a:spcAft>
                <a:spcPts val="600"/>
              </a:spcAft>
              <a:buClr>
                <a:schemeClr val="tx1"/>
              </a:buClr>
              <a:buFont typeface="Arial" pitchFamily="34" charset="0"/>
              <a:buChar char="•"/>
              <a:defRPr/>
            </a:pPr>
            <a:r>
              <a:rPr lang="en-GB" sz="2000" kern="1200" dirty="0" smtClean="0">
                <a:solidFill>
                  <a:srgbClr val="FFAB18"/>
                </a:solidFill>
                <a:latin typeface="Arial" charset="0"/>
                <a:ea typeface="+mn-ea"/>
                <a:cs typeface="Arial" charset="0"/>
              </a:rPr>
              <a:t>It is recommended for the study nurse to inquire about sex without condom and other inclusion criteria. Some HIV positive people may not feel comfortable discussing this with their physician</a:t>
            </a:r>
            <a:r>
              <a:rPr lang="en-GB" sz="2000" dirty="0" smtClean="0">
                <a:latin typeface="Arial Narrow" pitchFamily="34" charset="0"/>
              </a:rPr>
              <a:t>. </a:t>
            </a:r>
            <a:endParaRPr lang="en-GB" dirty="0" smtClean="0">
              <a:solidFill>
                <a:schemeClr val="tx2"/>
              </a:solidFill>
            </a:endParaRPr>
          </a:p>
          <a:p>
            <a:pPr lvl="5">
              <a:buNone/>
              <a:defRPr/>
            </a:pPr>
            <a:endParaRPr lang="en-GB" dirty="0" smtClean="0"/>
          </a:p>
          <a:p>
            <a:pPr eaLnBrk="1" hangingPunct="1">
              <a:buNone/>
              <a:defRPr/>
            </a:pPr>
            <a:endParaRPr lang="en-GB" b="1"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el 1"/>
          <p:cNvSpPr>
            <a:spLocks noGrp="1"/>
          </p:cNvSpPr>
          <p:nvPr>
            <p:ph type="title"/>
          </p:nvPr>
        </p:nvSpPr>
        <p:spPr>
          <a:xfrm>
            <a:off x="857224" y="928670"/>
            <a:ext cx="7772400" cy="1143000"/>
          </a:xfrm>
        </p:spPr>
        <p:txBody>
          <a:bodyPr/>
          <a:lstStyle/>
          <a:p>
            <a:pPr algn="l" eaLnBrk="1" hangingPunct="1"/>
            <a:r>
              <a:rPr lang="en-GB" sz="2800" kern="1200" dirty="0" smtClean="0">
                <a:solidFill>
                  <a:srgbClr val="F8F8F8"/>
                </a:solidFill>
                <a:latin typeface="Arial" charset="0"/>
                <a:ea typeface="+mn-ea"/>
                <a:cs typeface="Arial" charset="0"/>
              </a:rPr>
              <a:t>Presenting the study</a:t>
            </a:r>
          </a:p>
        </p:txBody>
      </p:sp>
      <p:sp>
        <p:nvSpPr>
          <p:cNvPr id="12291" name="Pladsholder til indhold 2"/>
          <p:cNvSpPr>
            <a:spLocks noGrp="1"/>
          </p:cNvSpPr>
          <p:nvPr>
            <p:ph idx="1"/>
          </p:nvPr>
        </p:nvSpPr>
        <p:spPr>
          <a:xfrm>
            <a:off x="-32048" y="1697757"/>
            <a:ext cx="7772400" cy="4827587"/>
          </a:xfrm>
        </p:spPr>
        <p:txBody>
          <a:bodyPr/>
          <a:lstStyle/>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We are looking for </a:t>
            </a:r>
            <a:r>
              <a:rPr lang="en-GB" sz="2000" kern="1200" dirty="0" err="1" smtClean="0">
                <a:solidFill>
                  <a:srgbClr val="FFAB18"/>
                </a:solidFill>
                <a:latin typeface="Arial" charset="0"/>
                <a:ea typeface="+mn-ea"/>
                <a:cs typeface="Arial" charset="0"/>
              </a:rPr>
              <a:t>sero</a:t>
            </a:r>
            <a:r>
              <a:rPr lang="en-GB" sz="2000" kern="1200" dirty="0" smtClean="0">
                <a:solidFill>
                  <a:srgbClr val="FFAB18"/>
                </a:solidFill>
                <a:latin typeface="Arial" charset="0"/>
                <a:ea typeface="+mn-ea"/>
                <a:cs typeface="Arial" charset="0"/>
              </a:rPr>
              <a:t>-different couples </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The study aims are to understand transmission risk</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ART lowers the transmission risk </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We know that some </a:t>
            </a:r>
            <a:r>
              <a:rPr lang="en-GB" sz="2000" kern="1200" dirty="0" err="1" smtClean="0">
                <a:solidFill>
                  <a:srgbClr val="FFAB18"/>
                </a:solidFill>
                <a:latin typeface="Arial" charset="0"/>
                <a:ea typeface="+mn-ea"/>
                <a:cs typeface="Arial" charset="0"/>
              </a:rPr>
              <a:t>sero</a:t>
            </a:r>
            <a:r>
              <a:rPr lang="en-GB" sz="2000" kern="1200" dirty="0" smtClean="0">
                <a:solidFill>
                  <a:srgbClr val="FFAB18"/>
                </a:solidFill>
                <a:latin typeface="Arial" charset="0"/>
                <a:ea typeface="+mn-ea"/>
                <a:cs typeface="Arial" charset="0"/>
              </a:rPr>
              <a:t>-different pairs are not always having sex with condoms</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You have the opportunity to participate in the study at this clinic</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There are over 400 pairs currently enrolled</a:t>
            </a:r>
          </a:p>
          <a:p>
            <a:pPr lvl="2" eaLnBrk="1" hangingPunct="1">
              <a:buClr>
                <a:schemeClr val="tx1"/>
              </a:buClr>
              <a:buFont typeface="Arial" pitchFamily="34" charset="0"/>
              <a:buChar char="•"/>
            </a:pPr>
            <a:r>
              <a:rPr lang="en-GB" sz="2000" kern="1200" dirty="0" smtClean="0">
                <a:solidFill>
                  <a:srgbClr val="FFAB18"/>
                </a:solidFill>
                <a:latin typeface="Arial" charset="0"/>
                <a:ea typeface="+mn-ea"/>
                <a:cs typeface="Arial" charset="0"/>
              </a:rPr>
              <a:t>Would you like to know more about the study?</a:t>
            </a:r>
          </a:p>
          <a:p>
            <a:pPr eaLnBrk="1" hangingPunct="1"/>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el 1"/>
          <p:cNvSpPr>
            <a:spLocks noGrp="1"/>
          </p:cNvSpPr>
          <p:nvPr>
            <p:ph type="title"/>
          </p:nvPr>
        </p:nvSpPr>
        <p:spPr>
          <a:xfrm>
            <a:off x="904056" y="908720"/>
            <a:ext cx="7772400" cy="600075"/>
          </a:xfrm>
        </p:spPr>
        <p:txBody>
          <a:bodyPr/>
          <a:lstStyle/>
          <a:p>
            <a:pPr algn="l" eaLnBrk="1" hangingPunct="1"/>
            <a:r>
              <a:rPr lang="en-GB" sz="2800" kern="1200" dirty="0" smtClean="0">
                <a:solidFill>
                  <a:srgbClr val="F8F8F8"/>
                </a:solidFill>
                <a:latin typeface="Arial" charset="0"/>
                <a:ea typeface="+mn-ea"/>
                <a:cs typeface="Arial" charset="0"/>
              </a:rPr>
              <a:t>Presenting the study</a:t>
            </a:r>
            <a:r>
              <a:rPr lang="en-GB" sz="2400" b="1" dirty="0" smtClean="0">
                <a:latin typeface="Arial Narrow" pitchFamily="34" charset="0"/>
              </a:rPr>
              <a:t/>
            </a:r>
            <a:br>
              <a:rPr lang="en-GB" sz="2400" b="1" dirty="0" smtClean="0">
                <a:latin typeface="Arial Narrow" pitchFamily="34" charset="0"/>
              </a:rPr>
            </a:br>
            <a:endParaRPr lang="en-GB" sz="2400" dirty="0" smtClean="0">
              <a:latin typeface="Arial Narrow" pitchFamily="34" charset="0"/>
            </a:endParaRPr>
          </a:p>
        </p:txBody>
      </p:sp>
      <p:sp>
        <p:nvSpPr>
          <p:cNvPr id="13315" name="Pladsholder til indhold 2"/>
          <p:cNvSpPr>
            <a:spLocks noGrp="1"/>
          </p:cNvSpPr>
          <p:nvPr>
            <p:ph idx="1"/>
          </p:nvPr>
        </p:nvSpPr>
        <p:spPr>
          <a:xfrm>
            <a:off x="395536" y="1701626"/>
            <a:ext cx="7772400" cy="5111750"/>
          </a:xfrm>
        </p:spPr>
        <p:txBody>
          <a:bodyPr/>
          <a:lstStyle/>
          <a:p>
            <a:pPr lvl="1" eaLnBrk="1" hangingPunct="1">
              <a:buClr>
                <a:schemeClr val="tx1"/>
              </a:buClr>
              <a:buNone/>
            </a:pPr>
            <a:r>
              <a:rPr lang="en-GB" sz="2000" kern="1200" dirty="0" smtClean="0">
                <a:solidFill>
                  <a:srgbClr val="FFAB18"/>
                </a:solidFill>
                <a:latin typeface="Arial" charset="0"/>
                <a:ea typeface="+mn-ea"/>
                <a:cs typeface="Arial" charset="0"/>
              </a:rPr>
              <a:t>Inclusion criteria: </a:t>
            </a:r>
          </a:p>
          <a:p>
            <a:pPr lvl="2" eaLnBrk="1" hangingPunct="1">
              <a:buClr>
                <a:schemeClr val="tx1"/>
              </a:buClr>
            </a:pPr>
            <a:r>
              <a:rPr lang="en-GB" sz="2000" kern="1200" dirty="0" smtClean="0">
                <a:solidFill>
                  <a:srgbClr val="FFAB18"/>
                </a:solidFill>
                <a:latin typeface="Arial" charset="0"/>
                <a:ea typeface="+mn-ea"/>
                <a:cs typeface="Arial" charset="0"/>
              </a:rPr>
              <a:t>Do you have a negative partner?</a:t>
            </a:r>
          </a:p>
          <a:p>
            <a:pPr lvl="2" eaLnBrk="1" hangingPunct="1">
              <a:buClr>
                <a:schemeClr val="tx1"/>
              </a:buClr>
            </a:pPr>
            <a:r>
              <a:rPr lang="en-GB" sz="2000" kern="1200" dirty="0" smtClean="0">
                <a:solidFill>
                  <a:srgbClr val="FFAB18"/>
                </a:solidFill>
                <a:latin typeface="Arial" charset="0"/>
                <a:ea typeface="+mn-ea"/>
                <a:cs typeface="Arial" charset="0"/>
              </a:rPr>
              <a:t>Provide them with the information pamphlet</a:t>
            </a:r>
          </a:p>
          <a:p>
            <a:pPr lvl="2" eaLnBrk="1" hangingPunct="1">
              <a:buClr>
                <a:schemeClr val="tx1"/>
              </a:buClr>
            </a:pPr>
            <a:r>
              <a:rPr lang="en-GB" sz="2000" kern="1200" dirty="0" smtClean="0">
                <a:solidFill>
                  <a:srgbClr val="FFAB18"/>
                </a:solidFill>
                <a:latin typeface="Arial" charset="0"/>
                <a:ea typeface="+mn-ea"/>
                <a:cs typeface="Arial" charset="0"/>
              </a:rPr>
              <a:t>Has the couple had sex without a condom once in the last month?</a:t>
            </a:r>
          </a:p>
          <a:p>
            <a:pPr lvl="3" eaLnBrk="1" hangingPunct="1">
              <a:buClr>
                <a:schemeClr val="tx1"/>
              </a:buClr>
              <a:buNone/>
            </a:pPr>
            <a:r>
              <a:rPr lang="en-GB" kern="1200" dirty="0" smtClean="0">
                <a:solidFill>
                  <a:srgbClr val="FFAB18"/>
                </a:solidFill>
                <a:latin typeface="Arial" charset="0"/>
                <a:ea typeface="+mn-ea"/>
                <a:cs typeface="Arial" charset="0"/>
              </a:rPr>
              <a:t>(If they forgot to use a condom, and occasionally forget, that also meets inclusion)</a:t>
            </a:r>
          </a:p>
          <a:p>
            <a:pPr lvl="1" eaLnBrk="1" hangingPunct="1">
              <a:buClr>
                <a:schemeClr val="tx1"/>
              </a:buClr>
              <a:buNone/>
            </a:pPr>
            <a:r>
              <a:rPr lang="en-GB" sz="2000" kern="1200" dirty="0" smtClean="0">
                <a:solidFill>
                  <a:srgbClr val="FFAB18"/>
                </a:solidFill>
                <a:latin typeface="Arial" charset="0"/>
                <a:ea typeface="+mn-ea"/>
                <a:cs typeface="Arial" charset="0"/>
              </a:rPr>
              <a:t>Present the visit and the questionnaires</a:t>
            </a:r>
          </a:p>
          <a:p>
            <a:pPr lvl="2" eaLnBrk="1" hangingPunct="1">
              <a:buClr>
                <a:schemeClr val="tx1"/>
              </a:buClr>
            </a:pPr>
            <a:r>
              <a:rPr lang="en-GB" sz="2000" kern="1200" dirty="0" smtClean="0">
                <a:solidFill>
                  <a:srgbClr val="FFAB18"/>
                </a:solidFill>
                <a:latin typeface="Arial" charset="0"/>
                <a:ea typeface="+mn-ea"/>
                <a:cs typeface="Arial" charset="0"/>
              </a:rPr>
              <a:t>Questionnaires are anonymous</a:t>
            </a:r>
          </a:p>
          <a:p>
            <a:pPr lvl="2" eaLnBrk="1" hangingPunct="1">
              <a:buClr>
                <a:schemeClr val="tx1"/>
              </a:buClr>
            </a:pPr>
            <a:r>
              <a:rPr lang="en-GB" sz="2000" kern="1200" dirty="0" smtClean="0">
                <a:solidFill>
                  <a:srgbClr val="FFAB18"/>
                </a:solidFill>
                <a:latin typeface="Arial" charset="0"/>
                <a:ea typeface="+mn-ea"/>
                <a:cs typeface="Arial" charset="0"/>
              </a:rPr>
              <a:t>HIV positive partner does not have to come more than usual</a:t>
            </a:r>
          </a:p>
          <a:p>
            <a:pPr lvl="2" eaLnBrk="1" hangingPunct="1">
              <a:buClr>
                <a:schemeClr val="tx1"/>
              </a:buClr>
            </a:pPr>
            <a:r>
              <a:rPr lang="en-GB" sz="2000" kern="1200" dirty="0" smtClean="0">
                <a:solidFill>
                  <a:srgbClr val="FFAB18"/>
                </a:solidFill>
                <a:latin typeface="Arial" charset="0"/>
                <a:ea typeface="+mn-ea"/>
                <a:cs typeface="Arial" charset="0"/>
              </a:rPr>
              <a:t>HIV negative partner needs to visit twice a year  (or max 4 visits in 2 years)</a:t>
            </a:r>
          </a:p>
          <a:p>
            <a:pPr eaLnBrk="1" hangingPunct="1"/>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da-DK" sz="4400" dirty="0" err="1" smtClean="0">
                <a:solidFill>
                  <a:srgbClr val="F8F8F8"/>
                </a:solidFill>
                <a:latin typeface="Arial" charset="0"/>
                <a:ea typeface="+mn-ea"/>
                <a:cs typeface="Arial" charset="0"/>
              </a:rPr>
              <a:t>Study</a:t>
            </a:r>
            <a:r>
              <a:rPr lang="da-DK" sz="4400" dirty="0" smtClean="0">
                <a:solidFill>
                  <a:srgbClr val="F8F8F8"/>
                </a:solidFill>
                <a:latin typeface="Arial" charset="0"/>
                <a:ea typeface="+mn-ea"/>
                <a:cs typeface="Arial" charset="0"/>
              </a:rPr>
              <a:t> </a:t>
            </a:r>
            <a:r>
              <a:rPr lang="da-DK" sz="4400" dirty="0" err="1" smtClean="0">
                <a:solidFill>
                  <a:srgbClr val="F8F8F8"/>
                </a:solidFill>
                <a:latin typeface="Arial" charset="0"/>
                <a:ea typeface="+mn-ea"/>
                <a:cs typeface="Arial" charset="0"/>
              </a:rPr>
              <a:t>overview</a:t>
            </a:r>
            <a:r>
              <a:rPr lang="da-DK" sz="4400" dirty="0" smtClean="0">
                <a:solidFill>
                  <a:srgbClr val="F8F8F8"/>
                </a:solidFill>
                <a:latin typeface="Arial" charset="0"/>
                <a:ea typeface="+mn-ea"/>
                <a:cs typeface="Arial" charset="0"/>
              </a:rPr>
              <a:t> </a:t>
            </a:r>
            <a:endParaRPr lang="en-GB" sz="4400" dirty="0" smtClean="0">
              <a:solidFill>
                <a:srgbClr val="F8F8F8"/>
              </a:solidFill>
              <a:latin typeface="Arial" charset="0"/>
              <a:ea typeface="+mn-ea"/>
              <a:cs typeface="Arial" charset="0"/>
            </a:endParaRPr>
          </a:p>
        </p:txBody>
      </p:sp>
      <p:sp>
        <p:nvSpPr>
          <p:cNvPr id="8195" name="Rectangle 3"/>
          <p:cNvSpPr>
            <a:spLocks noGrp="1" noChangeArrowheads="1"/>
          </p:cNvSpPr>
          <p:nvPr>
            <p:ph type="body" idx="1"/>
          </p:nvPr>
        </p:nvSpPr>
        <p:spPr>
          <a:xfrm>
            <a:off x="714348" y="1071546"/>
            <a:ext cx="8229600" cy="5029200"/>
          </a:xfrm>
        </p:spPr>
        <p:txBody>
          <a:bodyPr/>
          <a:lstStyle/>
          <a:p>
            <a:pPr marL="557213" indent="-557213" eaLnBrk="1" hangingPunct="1">
              <a:spcBef>
                <a:spcPct val="0"/>
              </a:spcBef>
              <a:buClrTx/>
              <a:buFontTx/>
              <a:buNone/>
            </a:pPr>
            <a:endParaRPr lang="da-DK" sz="2400" dirty="0" smtClean="0">
              <a:solidFill>
                <a:srgbClr val="FF9900"/>
              </a:solidFill>
              <a:latin typeface="Arial" charset="0"/>
              <a:cs typeface="Arial" charset="0"/>
            </a:endParaRPr>
          </a:p>
          <a:p>
            <a:pPr marL="557213" indent="-557213" eaLnBrk="1" hangingPunct="1">
              <a:spcBef>
                <a:spcPct val="0"/>
              </a:spcBef>
              <a:buClrTx/>
              <a:buFontTx/>
              <a:buNone/>
            </a:pPr>
            <a:r>
              <a:rPr lang="en-GB" sz="2400" dirty="0" smtClean="0">
                <a:solidFill>
                  <a:srgbClr val="FFAB18"/>
                </a:solidFill>
                <a:latin typeface="Arial" charset="0"/>
                <a:cs typeface="Arial" charset="0"/>
              </a:rPr>
              <a:t>Funded by: 		The National Institute of Health 				Research (NIHR) in England</a:t>
            </a:r>
          </a:p>
          <a:p>
            <a:pPr marL="557213" indent="-557213" eaLnBrk="1" hangingPunct="1">
              <a:spcBef>
                <a:spcPct val="0"/>
              </a:spcBef>
              <a:buClrTx/>
              <a:buFontTx/>
              <a:buNone/>
            </a:pPr>
            <a:endParaRPr lang="en-GB" sz="2400" dirty="0" smtClean="0">
              <a:solidFill>
                <a:srgbClr val="FFAB18"/>
              </a:solidFill>
              <a:latin typeface="Arial" charset="0"/>
              <a:cs typeface="Arial" charset="0"/>
            </a:endParaRPr>
          </a:p>
          <a:p>
            <a:pPr marL="557213" indent="-557213" eaLnBrk="1" hangingPunct="1">
              <a:spcBef>
                <a:spcPct val="0"/>
              </a:spcBef>
              <a:buClrTx/>
              <a:buFontTx/>
              <a:buNone/>
            </a:pPr>
            <a:r>
              <a:rPr lang="en-GB" sz="2400" dirty="0" smtClean="0">
                <a:solidFill>
                  <a:srgbClr val="FFAB18"/>
                </a:solidFill>
                <a:latin typeface="Arial" charset="0"/>
                <a:cs typeface="Arial" charset="0"/>
              </a:rPr>
              <a:t>Sponsored by: 	UCL – University College London</a:t>
            </a:r>
          </a:p>
          <a:p>
            <a:pPr marL="557213" indent="-557213" eaLnBrk="1" hangingPunct="1">
              <a:spcBef>
                <a:spcPct val="0"/>
              </a:spcBef>
              <a:buClrTx/>
              <a:buFontTx/>
              <a:buNone/>
            </a:pPr>
            <a:endParaRPr lang="en-GB" sz="2400" dirty="0" smtClean="0">
              <a:solidFill>
                <a:srgbClr val="FFAB18"/>
              </a:solidFill>
              <a:latin typeface="Arial" charset="0"/>
              <a:cs typeface="Arial" charset="0"/>
            </a:endParaRPr>
          </a:p>
          <a:p>
            <a:pPr marL="557213" indent="-557213" eaLnBrk="1" hangingPunct="1">
              <a:spcBef>
                <a:spcPct val="0"/>
              </a:spcBef>
              <a:buClrTx/>
              <a:buFontTx/>
              <a:buNone/>
            </a:pPr>
            <a:r>
              <a:rPr lang="en-GB" sz="2400" dirty="0" smtClean="0">
                <a:solidFill>
                  <a:srgbClr val="FFAB18"/>
                </a:solidFill>
                <a:latin typeface="Arial" charset="0"/>
                <a:cs typeface="Arial" charset="0"/>
              </a:rPr>
              <a:t>Conducted by: 	UCL and CHIP  - Copenhagen HIV 			programme</a:t>
            </a:r>
          </a:p>
          <a:p>
            <a:pPr marL="557213" indent="-557213" eaLnBrk="1" hangingPunct="1"/>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28600"/>
            <a:ext cx="7772400" cy="533400"/>
          </a:xfrm>
        </p:spPr>
        <p:txBody>
          <a:bodyPr/>
          <a:lstStyle/>
          <a:p>
            <a:pPr eaLnBrk="1" hangingPunct="1"/>
            <a:r>
              <a:rPr lang="da-DK" sz="4200" dirty="0" smtClean="0">
                <a:solidFill>
                  <a:srgbClr val="F8F8F8"/>
                </a:solidFill>
                <a:latin typeface="Arial" charset="0"/>
                <a:ea typeface="+mn-ea"/>
                <a:cs typeface="Arial" charset="0"/>
              </a:rPr>
              <a:t>National </a:t>
            </a:r>
            <a:r>
              <a:rPr lang="da-DK" sz="4200" dirty="0" err="1" smtClean="0">
                <a:solidFill>
                  <a:srgbClr val="F8F8F8"/>
                </a:solidFill>
                <a:latin typeface="Arial" charset="0"/>
                <a:ea typeface="+mn-ea"/>
                <a:cs typeface="Arial" charset="0"/>
              </a:rPr>
              <a:t>Coordinators</a:t>
            </a:r>
            <a:endParaRPr lang="en-GB" sz="4200" dirty="0" smtClean="0">
              <a:solidFill>
                <a:srgbClr val="F8F8F8"/>
              </a:solidFill>
              <a:latin typeface="Arial" charset="0"/>
              <a:ea typeface="+mn-ea"/>
              <a:cs typeface="Arial" charset="0"/>
            </a:endParaRPr>
          </a:p>
        </p:txBody>
      </p:sp>
      <p:sp>
        <p:nvSpPr>
          <p:cNvPr id="10243" name="Text Box 5"/>
          <p:cNvSpPr txBox="1">
            <a:spLocks noChangeArrowheads="1"/>
          </p:cNvSpPr>
          <p:nvPr/>
        </p:nvSpPr>
        <p:spPr bwMode="auto">
          <a:xfrm>
            <a:off x="1066800" y="990600"/>
            <a:ext cx="6889750" cy="6820329"/>
          </a:xfrm>
          <a:prstGeom prst="rect">
            <a:avLst/>
          </a:prstGeom>
          <a:noFill/>
          <a:ln w="9525">
            <a:noFill/>
            <a:miter lim="800000"/>
            <a:headEnd/>
            <a:tailEnd/>
          </a:ln>
        </p:spPr>
        <p:txBody>
          <a:bodyPr>
            <a:spAutoFit/>
          </a:bodyPr>
          <a:lstStyle/>
          <a:p>
            <a:pPr>
              <a:spcBef>
                <a:spcPct val="60000"/>
              </a:spcBef>
              <a:spcAft>
                <a:spcPct val="50000"/>
              </a:spcAft>
              <a:tabLst>
                <a:tab pos="3333750" algn="l"/>
              </a:tabLst>
            </a:pPr>
            <a:r>
              <a:rPr lang="da-DK" sz="2200" dirty="0" smtClean="0">
                <a:solidFill>
                  <a:srgbClr val="FFAB18"/>
                </a:solidFill>
              </a:rPr>
              <a:t>Dr </a:t>
            </a:r>
            <a:r>
              <a:rPr lang="da-DK" sz="2200" dirty="0" err="1" smtClean="0">
                <a:solidFill>
                  <a:srgbClr val="FFAB18"/>
                </a:solidFill>
              </a:rPr>
              <a:t>Armin</a:t>
            </a:r>
            <a:r>
              <a:rPr lang="da-DK" sz="2200" dirty="0" smtClean="0">
                <a:solidFill>
                  <a:srgbClr val="FFAB18"/>
                </a:solidFill>
              </a:rPr>
              <a:t> </a:t>
            </a:r>
            <a:r>
              <a:rPr lang="da-DK" sz="2200" dirty="0" err="1" smtClean="0">
                <a:solidFill>
                  <a:srgbClr val="FFAB18"/>
                </a:solidFill>
              </a:rPr>
              <a:t>Rieger</a:t>
            </a:r>
            <a:r>
              <a:rPr lang="da-DK" sz="2200" dirty="0" smtClean="0">
                <a:solidFill>
                  <a:srgbClr val="FFAB18"/>
                </a:solidFill>
              </a:rPr>
              <a:t>, 			</a:t>
            </a:r>
            <a:r>
              <a:rPr lang="da-DK" sz="2200" dirty="0" err="1" smtClean="0">
                <a:solidFill>
                  <a:srgbClr val="FFAB18"/>
                </a:solidFill>
              </a:rPr>
              <a:t>Austria</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Prof Nathan </a:t>
            </a:r>
            <a:r>
              <a:rPr lang="da-DK" sz="2200" dirty="0" err="1" smtClean="0">
                <a:solidFill>
                  <a:srgbClr val="FFAB18"/>
                </a:solidFill>
              </a:rPr>
              <a:t>Clumeck</a:t>
            </a:r>
            <a:r>
              <a:rPr lang="da-DK" sz="2200" dirty="0" smtClean="0">
                <a:solidFill>
                  <a:srgbClr val="FFAB18"/>
                </a:solidFill>
              </a:rPr>
              <a:t>, 			</a:t>
            </a:r>
            <a:r>
              <a:rPr lang="da-DK" sz="2200" dirty="0" err="1" smtClean="0">
                <a:solidFill>
                  <a:srgbClr val="FFAB18"/>
                </a:solidFill>
              </a:rPr>
              <a:t>Belgium</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Dr Lars Mathiesen, 			Denmark</a:t>
            </a:r>
            <a:br>
              <a:rPr lang="da-DK" sz="2200" dirty="0" smtClean="0">
                <a:solidFill>
                  <a:srgbClr val="FFAB18"/>
                </a:solidFill>
              </a:rPr>
            </a:br>
            <a:r>
              <a:rPr lang="da-DK" sz="2200" dirty="0" smtClean="0">
                <a:solidFill>
                  <a:srgbClr val="FFAB18"/>
                </a:solidFill>
              </a:rPr>
              <a:t>Dr Matti </a:t>
            </a:r>
            <a:r>
              <a:rPr lang="da-DK" sz="2200" dirty="0" err="1" smtClean="0">
                <a:solidFill>
                  <a:srgbClr val="FFAB18"/>
                </a:solidFill>
              </a:rPr>
              <a:t>Ristola</a:t>
            </a:r>
            <a:r>
              <a:rPr lang="da-DK" sz="2200" dirty="0" smtClean="0">
                <a:solidFill>
                  <a:srgbClr val="FFAB18"/>
                </a:solidFill>
              </a:rPr>
              <a:t>, 			Finland</a:t>
            </a:r>
            <a:br>
              <a:rPr lang="da-DK" sz="2200" dirty="0" smtClean="0">
                <a:solidFill>
                  <a:srgbClr val="FFAB18"/>
                </a:solidFill>
              </a:rPr>
            </a:br>
            <a:r>
              <a:rPr lang="da-DK" sz="2200" dirty="0" smtClean="0">
                <a:solidFill>
                  <a:srgbClr val="FFAB18"/>
                </a:solidFill>
              </a:rPr>
              <a:t>Dr Christian </a:t>
            </a:r>
            <a:r>
              <a:rPr lang="da-DK" sz="2200" dirty="0" err="1" smtClean="0">
                <a:solidFill>
                  <a:srgbClr val="FFAB18"/>
                </a:solidFill>
              </a:rPr>
              <a:t>Pradier</a:t>
            </a:r>
            <a:r>
              <a:rPr lang="da-DK" sz="2200" dirty="0" smtClean="0">
                <a:solidFill>
                  <a:srgbClr val="FFAB18"/>
                </a:solidFill>
              </a:rPr>
              <a:t>, 			France</a:t>
            </a:r>
            <a:br>
              <a:rPr lang="da-DK" sz="2200" dirty="0" smtClean="0">
                <a:solidFill>
                  <a:srgbClr val="FFAB18"/>
                </a:solidFill>
              </a:rPr>
            </a:br>
            <a:r>
              <a:rPr lang="da-DK" sz="2200" dirty="0" smtClean="0">
                <a:solidFill>
                  <a:srgbClr val="FFAB18"/>
                </a:solidFill>
              </a:rPr>
              <a:t>Dr Jan Van </a:t>
            </a:r>
            <a:r>
              <a:rPr lang="da-DK" sz="2200" dirty="0" err="1" smtClean="0">
                <a:solidFill>
                  <a:srgbClr val="FFAB18"/>
                </a:solidFill>
              </a:rPr>
              <a:t>Lunzen</a:t>
            </a:r>
            <a:r>
              <a:rPr lang="da-DK" sz="2200" dirty="0" smtClean="0">
                <a:solidFill>
                  <a:srgbClr val="FFAB18"/>
                </a:solidFill>
              </a:rPr>
              <a:t>, 			</a:t>
            </a:r>
            <a:r>
              <a:rPr lang="da-DK" sz="2200" dirty="0" err="1" smtClean="0">
                <a:solidFill>
                  <a:srgbClr val="FFAB18"/>
                </a:solidFill>
              </a:rPr>
              <a:t>Germany</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Dr </a:t>
            </a:r>
            <a:r>
              <a:rPr lang="da-DK" sz="2200" dirty="0" err="1" smtClean="0">
                <a:solidFill>
                  <a:srgbClr val="FFAB18"/>
                </a:solidFill>
              </a:rPr>
              <a:t>Gráinne</a:t>
            </a:r>
            <a:r>
              <a:rPr lang="da-DK" sz="2200" dirty="0" smtClean="0">
                <a:solidFill>
                  <a:srgbClr val="FFAB18"/>
                </a:solidFill>
              </a:rPr>
              <a:t> Courtney, 			</a:t>
            </a:r>
            <a:r>
              <a:rPr lang="da-DK" sz="2200" dirty="0" err="1" smtClean="0">
                <a:solidFill>
                  <a:srgbClr val="FFAB18"/>
                </a:solidFill>
              </a:rPr>
              <a:t>Ireland</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Prof Antonella </a:t>
            </a:r>
            <a:r>
              <a:rPr lang="da-DK" sz="2200" dirty="0" err="1" smtClean="0">
                <a:solidFill>
                  <a:srgbClr val="FFAB18"/>
                </a:solidFill>
              </a:rPr>
              <a:t>d'Arminio</a:t>
            </a:r>
            <a:r>
              <a:rPr lang="da-DK" sz="2200" dirty="0" smtClean="0">
                <a:solidFill>
                  <a:srgbClr val="FFAB18"/>
                </a:solidFill>
              </a:rPr>
              <a:t> </a:t>
            </a:r>
            <a:r>
              <a:rPr lang="da-DK" sz="2200" dirty="0" err="1" smtClean="0">
                <a:solidFill>
                  <a:srgbClr val="FFAB18"/>
                </a:solidFill>
              </a:rPr>
              <a:t>Monforte</a:t>
            </a:r>
            <a:r>
              <a:rPr lang="da-DK" sz="2200" dirty="0" smtClean="0">
                <a:solidFill>
                  <a:srgbClr val="FFAB18"/>
                </a:solidFill>
              </a:rPr>
              <a:t>, 	</a:t>
            </a:r>
            <a:r>
              <a:rPr lang="da-DK" sz="2200" dirty="0" err="1" smtClean="0">
                <a:solidFill>
                  <a:srgbClr val="FFAB18"/>
                </a:solidFill>
              </a:rPr>
              <a:t>Italy</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Prof Francisco </a:t>
            </a:r>
            <a:r>
              <a:rPr lang="da-DK" sz="2200" dirty="0" err="1" smtClean="0">
                <a:solidFill>
                  <a:srgbClr val="FFAB18"/>
                </a:solidFill>
              </a:rPr>
              <a:t>Antunes</a:t>
            </a:r>
            <a:r>
              <a:rPr lang="da-DK" sz="2200" dirty="0" smtClean="0">
                <a:solidFill>
                  <a:srgbClr val="FFAB18"/>
                </a:solidFill>
              </a:rPr>
              <a:t>, 			Portugal</a:t>
            </a:r>
            <a:br>
              <a:rPr lang="da-DK" sz="2200" dirty="0" smtClean="0">
                <a:solidFill>
                  <a:srgbClr val="FFAB18"/>
                </a:solidFill>
              </a:rPr>
            </a:br>
            <a:r>
              <a:rPr lang="da-DK" sz="2200" dirty="0" smtClean="0">
                <a:solidFill>
                  <a:srgbClr val="FFAB18"/>
                </a:solidFill>
              </a:rPr>
              <a:t>Dr </a:t>
            </a:r>
            <a:r>
              <a:rPr lang="da-DK" sz="2200" dirty="0" err="1" smtClean="0">
                <a:solidFill>
                  <a:srgbClr val="FFAB18"/>
                </a:solidFill>
              </a:rPr>
              <a:t>Vincente</a:t>
            </a:r>
            <a:r>
              <a:rPr lang="da-DK" sz="2200" dirty="0" smtClean="0">
                <a:solidFill>
                  <a:srgbClr val="FFAB18"/>
                </a:solidFill>
              </a:rPr>
              <a:t> Estrada, 			Spain</a:t>
            </a:r>
            <a:br>
              <a:rPr lang="da-DK" sz="2200" dirty="0" smtClean="0">
                <a:solidFill>
                  <a:srgbClr val="FFAB18"/>
                </a:solidFill>
              </a:rPr>
            </a:br>
            <a:r>
              <a:rPr lang="da-DK" sz="2200" dirty="0" smtClean="0">
                <a:solidFill>
                  <a:srgbClr val="FFAB18"/>
                </a:solidFill>
              </a:rPr>
              <a:t>Dr Katarina Westling, 			</a:t>
            </a:r>
            <a:r>
              <a:rPr lang="da-DK" sz="2200" dirty="0" err="1" smtClean="0">
                <a:solidFill>
                  <a:srgbClr val="FFAB18"/>
                </a:solidFill>
              </a:rPr>
              <a:t>Sweden</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Prof Pietro Vernazza, 			</a:t>
            </a:r>
            <a:r>
              <a:rPr lang="da-DK" sz="2200" dirty="0" err="1" smtClean="0">
                <a:solidFill>
                  <a:srgbClr val="FFAB18"/>
                </a:solidFill>
              </a:rPr>
              <a:t>Switzerland</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Prof JM Prins, 			The </a:t>
            </a:r>
            <a:r>
              <a:rPr lang="da-DK" sz="2200" dirty="0" err="1" smtClean="0">
                <a:solidFill>
                  <a:srgbClr val="FFAB18"/>
                </a:solidFill>
              </a:rPr>
              <a:t>Netherlands</a:t>
            </a:r>
            <a:r>
              <a:rPr lang="da-DK" sz="2200" dirty="0" smtClean="0">
                <a:solidFill>
                  <a:srgbClr val="FFAB18"/>
                </a:solidFill>
              </a:rPr>
              <a:t/>
            </a:r>
            <a:br>
              <a:rPr lang="da-DK" sz="2200" dirty="0" smtClean="0">
                <a:solidFill>
                  <a:srgbClr val="FFAB18"/>
                </a:solidFill>
              </a:rPr>
            </a:br>
            <a:r>
              <a:rPr lang="da-DK" sz="2200" dirty="0" smtClean="0">
                <a:solidFill>
                  <a:srgbClr val="FFAB18"/>
                </a:solidFill>
              </a:rPr>
              <a:t>Dr Alison Rodger, 			UK</a:t>
            </a:r>
          </a:p>
          <a:p>
            <a:pPr>
              <a:spcBef>
                <a:spcPct val="60000"/>
              </a:spcBef>
              <a:spcAft>
                <a:spcPct val="50000"/>
              </a:spcAft>
              <a:tabLst>
                <a:tab pos="3333750" algn="l"/>
              </a:tabLst>
            </a:pPr>
            <a:r>
              <a:rPr lang="da-DK" sz="3600" dirty="0" smtClean="0">
                <a:solidFill>
                  <a:srgbClr val="F8F8F8"/>
                </a:solidFill>
              </a:rPr>
              <a:t>Sites as of Sep. 2011:  65</a:t>
            </a:r>
          </a:p>
          <a:p>
            <a:pPr>
              <a:spcBef>
                <a:spcPct val="50000"/>
              </a:spcBef>
              <a:tabLst>
                <a:tab pos="3333750" algn="l"/>
              </a:tabLst>
            </a:pPr>
            <a:endParaRPr lang="da-DK" sz="2000" dirty="0">
              <a:latin typeface="MetaBook-Roman"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z="2800" dirty="0" smtClean="0">
                <a:solidFill>
                  <a:srgbClr val="F8F8F8"/>
                </a:solidFill>
                <a:latin typeface="Arial" charset="0"/>
                <a:ea typeface="+mn-ea"/>
                <a:cs typeface="Arial" charset="0"/>
              </a:rPr>
              <a:t>The data </a:t>
            </a:r>
            <a:r>
              <a:rPr lang="da-DK" sz="2800" dirty="0" err="1" smtClean="0">
                <a:solidFill>
                  <a:srgbClr val="F8F8F8"/>
                </a:solidFill>
                <a:latin typeface="Arial" charset="0"/>
                <a:ea typeface="+mn-ea"/>
                <a:cs typeface="Arial" charset="0"/>
              </a:rPr>
              <a:t>that</a:t>
            </a:r>
            <a:r>
              <a:rPr lang="da-DK" sz="2800" dirty="0" smtClean="0">
                <a:solidFill>
                  <a:srgbClr val="F8F8F8"/>
                </a:solidFill>
                <a:latin typeface="Arial" charset="0"/>
                <a:ea typeface="+mn-ea"/>
                <a:cs typeface="Arial" charset="0"/>
              </a:rPr>
              <a:t> PARTNER </a:t>
            </a:r>
            <a:r>
              <a:rPr lang="da-DK" sz="2800" dirty="0" err="1" smtClean="0">
                <a:solidFill>
                  <a:srgbClr val="F8F8F8"/>
                </a:solidFill>
                <a:latin typeface="Arial" charset="0"/>
                <a:ea typeface="+mn-ea"/>
                <a:cs typeface="Arial" charset="0"/>
              </a:rPr>
              <a:t>study</a:t>
            </a:r>
            <a:r>
              <a:rPr lang="da-DK" sz="2800" dirty="0" smtClean="0">
                <a:solidFill>
                  <a:srgbClr val="F8F8F8"/>
                </a:solidFill>
                <a:latin typeface="Arial" charset="0"/>
                <a:ea typeface="+mn-ea"/>
                <a:cs typeface="Arial" charset="0"/>
              </a:rPr>
              <a:t> </a:t>
            </a:r>
            <a:r>
              <a:rPr lang="da-DK" sz="2800" dirty="0" err="1" smtClean="0">
                <a:solidFill>
                  <a:srgbClr val="F8F8F8"/>
                </a:solidFill>
                <a:latin typeface="Arial" charset="0"/>
                <a:ea typeface="+mn-ea"/>
                <a:cs typeface="Arial" charset="0"/>
              </a:rPr>
              <a:t>will</a:t>
            </a:r>
            <a:r>
              <a:rPr lang="da-DK" sz="2800" dirty="0" smtClean="0">
                <a:solidFill>
                  <a:srgbClr val="F8F8F8"/>
                </a:solidFill>
                <a:latin typeface="Arial" charset="0"/>
                <a:ea typeface="+mn-ea"/>
                <a:cs typeface="Arial" charset="0"/>
              </a:rPr>
              <a:t> </a:t>
            </a:r>
            <a:r>
              <a:rPr lang="da-DK" sz="2800" dirty="0" err="1" smtClean="0">
                <a:solidFill>
                  <a:srgbClr val="F8F8F8"/>
                </a:solidFill>
                <a:latin typeface="Arial" charset="0"/>
                <a:ea typeface="+mn-ea"/>
                <a:cs typeface="Arial" charset="0"/>
              </a:rPr>
              <a:t>provide</a:t>
            </a:r>
            <a:endParaRPr lang="da-DK" sz="2800" dirty="0" smtClean="0">
              <a:solidFill>
                <a:srgbClr val="F8F8F8"/>
              </a:solidFill>
              <a:latin typeface="Arial" charset="0"/>
              <a:ea typeface="+mn-ea"/>
              <a:cs typeface="Arial" charset="0"/>
            </a:endParaRPr>
          </a:p>
        </p:txBody>
      </p:sp>
      <p:sp>
        <p:nvSpPr>
          <p:cNvPr id="3" name="Pladsholder til indhold 2"/>
          <p:cNvSpPr>
            <a:spLocks noGrp="1"/>
          </p:cNvSpPr>
          <p:nvPr>
            <p:ph idx="1"/>
          </p:nvPr>
        </p:nvSpPr>
        <p:spPr>
          <a:xfrm>
            <a:off x="685800" y="1000108"/>
            <a:ext cx="7772400" cy="5095892"/>
          </a:xfrm>
        </p:spPr>
        <p:txBody>
          <a:bodyPr/>
          <a:lstStyle/>
          <a:p>
            <a:r>
              <a:rPr lang="en-GB" sz="2000" kern="1200" dirty="0" smtClean="0">
                <a:solidFill>
                  <a:srgbClr val="F8F8F8"/>
                </a:solidFill>
                <a:latin typeface="Arial" charset="0"/>
                <a:cs typeface="Arial" charset="0"/>
              </a:rPr>
              <a:t>HPTN 052 trial</a:t>
            </a:r>
            <a:r>
              <a:rPr lang="en-GB" sz="2000" kern="1200" dirty="0" smtClean="0">
                <a:solidFill>
                  <a:srgbClr val="FFAB18"/>
                </a:solidFill>
                <a:latin typeface="Arial" charset="0"/>
                <a:cs typeface="Arial" charset="0"/>
              </a:rPr>
              <a:t> </a:t>
            </a:r>
            <a:r>
              <a:rPr lang="en-US" sz="2000" kern="1200" dirty="0" smtClean="0">
                <a:solidFill>
                  <a:srgbClr val="FFAB18"/>
                </a:solidFill>
                <a:latin typeface="Arial" charset="0"/>
                <a:cs typeface="Arial" charset="0"/>
              </a:rPr>
              <a:t/>
            </a:r>
            <a:br>
              <a:rPr lang="en-US" sz="2000" kern="1200" dirty="0" smtClean="0">
                <a:solidFill>
                  <a:srgbClr val="FFAB18"/>
                </a:solidFill>
                <a:latin typeface="Arial" charset="0"/>
                <a:cs typeface="Arial" charset="0"/>
              </a:rPr>
            </a:br>
            <a:r>
              <a:rPr lang="en-GB" sz="2000" kern="1200" dirty="0" smtClean="0">
                <a:solidFill>
                  <a:srgbClr val="FFAB18"/>
                </a:solidFill>
                <a:latin typeface="Arial" charset="0"/>
                <a:cs typeface="Arial" charset="0"/>
              </a:rPr>
              <a:t>The trial clearly indicates that risk of transmission between </a:t>
            </a:r>
            <a:r>
              <a:rPr lang="en-GB" sz="2000" kern="1200" dirty="0" err="1" smtClean="0">
                <a:solidFill>
                  <a:srgbClr val="FFAB18"/>
                </a:solidFill>
                <a:latin typeface="Arial" charset="0"/>
                <a:cs typeface="Arial" charset="0"/>
              </a:rPr>
              <a:t>serodifferent</a:t>
            </a:r>
            <a:r>
              <a:rPr lang="en-GB" sz="2000" kern="1200" dirty="0" smtClean="0">
                <a:solidFill>
                  <a:srgbClr val="FFAB18"/>
                </a:solidFill>
                <a:latin typeface="Arial" charset="0"/>
                <a:cs typeface="Arial" charset="0"/>
              </a:rPr>
              <a:t> heterosexuals is very low when the </a:t>
            </a:r>
            <a:r>
              <a:rPr lang="en-GB" sz="2000" kern="1200" dirty="0" err="1" smtClean="0">
                <a:solidFill>
                  <a:srgbClr val="FFAB18"/>
                </a:solidFill>
                <a:latin typeface="Arial" charset="0"/>
                <a:cs typeface="Arial" charset="0"/>
              </a:rPr>
              <a:t>seropositive</a:t>
            </a:r>
            <a:r>
              <a:rPr lang="en-GB" sz="2000" kern="1200" dirty="0" smtClean="0">
                <a:solidFill>
                  <a:srgbClr val="FFAB18"/>
                </a:solidFill>
                <a:latin typeface="Arial" charset="0"/>
                <a:cs typeface="Arial" charset="0"/>
              </a:rPr>
              <a:t> patient is on ART. However we do not yet know how many couples used condoms consistently so we do not yet know from the trial (or from other studies) exactly what is the estimated transmission rate during unprotected sex </a:t>
            </a:r>
          </a:p>
          <a:p>
            <a:r>
              <a:rPr lang="en-GB" sz="2000" kern="1200" dirty="0" smtClean="0">
                <a:solidFill>
                  <a:srgbClr val="F8F8F8"/>
                </a:solidFill>
                <a:latin typeface="Arial" charset="0"/>
                <a:cs typeface="Arial" charset="0"/>
              </a:rPr>
              <a:t>Which is what we are studying in PARTNER.  </a:t>
            </a:r>
            <a:r>
              <a:rPr lang="en-US" sz="2000" kern="1200" dirty="0" smtClean="0">
                <a:solidFill>
                  <a:srgbClr val="FFAB18"/>
                </a:solidFill>
                <a:latin typeface="Arial" charset="0"/>
                <a:cs typeface="Arial" charset="0"/>
              </a:rPr>
              <a:t/>
            </a:r>
            <a:br>
              <a:rPr lang="en-US" sz="2000" kern="1200" dirty="0" smtClean="0">
                <a:solidFill>
                  <a:srgbClr val="FFAB18"/>
                </a:solidFill>
                <a:latin typeface="Arial" charset="0"/>
                <a:cs typeface="Arial" charset="0"/>
              </a:rPr>
            </a:br>
            <a:r>
              <a:rPr lang="en-GB" sz="2000" kern="1200" dirty="0" smtClean="0">
                <a:solidFill>
                  <a:srgbClr val="FFAB18"/>
                </a:solidFill>
                <a:latin typeface="Arial" charset="0"/>
                <a:cs typeface="Arial" charset="0"/>
              </a:rPr>
              <a:t/>
            </a:r>
            <a:br>
              <a:rPr lang="en-GB" sz="2000" kern="1200" dirty="0" smtClean="0">
                <a:solidFill>
                  <a:srgbClr val="FFAB18"/>
                </a:solidFill>
                <a:latin typeface="Arial" charset="0"/>
                <a:cs typeface="Arial" charset="0"/>
              </a:rPr>
            </a:br>
            <a:r>
              <a:rPr lang="en-GB" sz="2000" kern="1200" dirty="0" smtClean="0">
                <a:solidFill>
                  <a:srgbClr val="FFAB18"/>
                </a:solidFill>
                <a:latin typeface="Arial" charset="0"/>
                <a:cs typeface="Arial" charset="0"/>
              </a:rPr>
              <a:t>- It seems likely that based on the results of 052 more couples will have sex without condoms.</a:t>
            </a:r>
          </a:p>
          <a:p>
            <a:pPr>
              <a:buNone/>
            </a:pPr>
            <a:r>
              <a:rPr lang="en-GB" sz="2000" kern="1200" dirty="0" smtClean="0">
                <a:solidFill>
                  <a:srgbClr val="FFAB18"/>
                </a:solidFill>
                <a:latin typeface="Arial" charset="0"/>
                <a:cs typeface="Arial" charset="0"/>
              </a:rPr>
              <a:t>	 - we urgently need more prospective observational data that will help to know exactly how low is the transmission risk under fully suppressive </a:t>
            </a:r>
            <a:r>
              <a:rPr lang="en-GB" sz="2000" kern="1200" dirty="0" err="1" smtClean="0">
                <a:solidFill>
                  <a:srgbClr val="FFAB18"/>
                </a:solidFill>
                <a:latin typeface="Arial" charset="0"/>
                <a:cs typeface="Arial" charset="0"/>
              </a:rPr>
              <a:t>cART</a:t>
            </a:r>
            <a:r>
              <a:rPr lang="en-GB" sz="2000" kern="1200" dirty="0" smtClean="0">
                <a:solidFill>
                  <a:srgbClr val="FFAB18"/>
                </a:solidFill>
                <a:latin typeface="Arial" charset="0"/>
                <a:cs typeface="Arial" charset="0"/>
              </a:rPr>
              <a:t>. In particular, we need data for gay men:  we know transmission risks are different for anal sex. </a:t>
            </a:r>
            <a:endParaRPr lang="da-DK" sz="2000" kern="1200" dirty="0" smtClean="0">
              <a:solidFill>
                <a:srgbClr val="FFAB18"/>
              </a:solidFill>
              <a:latin typeface="Arial" charset="0"/>
              <a:cs typeface="Arial"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a-DK"/>
          </a:p>
        </p:txBody>
      </p:sp>
      <p:pic>
        <p:nvPicPr>
          <p:cNvPr id="1026" name="Picture 2"/>
          <p:cNvPicPr>
            <a:picLocks noGrp="1" noChangeAspect="1" noChangeArrowheads="1"/>
          </p:cNvPicPr>
          <p:nvPr>
            <p:ph idx="1"/>
          </p:nvPr>
        </p:nvPicPr>
        <p:blipFill>
          <a:blip r:embed="rId2"/>
          <a:srcRect/>
          <a:stretch>
            <a:fillRect/>
          </a:stretch>
        </p:blipFill>
        <p:spPr bwMode="auto">
          <a:xfrm>
            <a:off x="2000232" y="785794"/>
            <a:ext cx="5188404" cy="573881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520700" y="5272088"/>
            <a:ext cx="8183563" cy="877887"/>
          </a:xfrm>
        </p:spPr>
        <p:txBody>
          <a:bodyPr>
            <a:normAutofit fontScale="90000"/>
          </a:bodyPr>
          <a:lstStyle/>
          <a:p>
            <a:pPr eaLnBrk="1" fontAlgn="auto" hangingPunct="1">
              <a:spcAft>
                <a:spcPts val="0"/>
              </a:spcAft>
              <a:defRPr/>
            </a:pP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dirty="0" smtClean="0">
                <a:solidFill>
                  <a:schemeClr val="accent1">
                    <a:tint val="88000"/>
                    <a:satMod val="150000"/>
                  </a:schemeClr>
                </a:solidFill>
              </a:rPr>
              <a:t/>
            </a:r>
            <a:br>
              <a:rPr lang="da-DK" dirty="0" smtClean="0">
                <a:solidFill>
                  <a:schemeClr val="accent1">
                    <a:tint val="88000"/>
                    <a:satMod val="150000"/>
                  </a:schemeClr>
                </a:solidFill>
              </a:rPr>
            </a:br>
            <a:r>
              <a:rPr lang="da-DK" sz="4000" dirty="0" err="1" smtClean="0">
                <a:solidFill>
                  <a:schemeClr val="accent2"/>
                </a:solidFill>
              </a:rPr>
              <a:t>PARTNER</a:t>
            </a:r>
            <a:r>
              <a:rPr lang="da-DK" sz="4000" dirty="0" smtClean="0">
                <a:solidFill>
                  <a:schemeClr val="accent2"/>
                </a:solidFill>
              </a:rPr>
              <a:t> </a:t>
            </a:r>
            <a:r>
              <a:rPr lang="da-DK" sz="4000" dirty="0" err="1" smtClean="0">
                <a:solidFill>
                  <a:schemeClr val="accent2"/>
                </a:solidFill>
              </a:rPr>
              <a:t>Aim</a:t>
            </a:r>
            <a:r>
              <a:rPr lang="da-DK" sz="4000" dirty="0">
                <a:solidFill>
                  <a:schemeClr val="accent1">
                    <a:tint val="88000"/>
                    <a:satMod val="150000"/>
                  </a:schemeClr>
                </a:solidFill>
              </a:rPr>
              <a:t/>
            </a:r>
            <a:br>
              <a:rPr lang="da-DK" sz="4000" dirty="0">
                <a:solidFill>
                  <a:schemeClr val="accent1">
                    <a:tint val="88000"/>
                    <a:satMod val="150000"/>
                  </a:schemeClr>
                </a:solidFill>
              </a:rPr>
            </a:br>
            <a:endParaRPr lang="da-DK" sz="4000" dirty="0">
              <a:solidFill>
                <a:schemeClr val="accent1">
                  <a:tint val="88000"/>
                  <a:satMod val="150000"/>
                </a:schemeClr>
              </a:solidFill>
            </a:endParaRPr>
          </a:p>
        </p:txBody>
      </p:sp>
      <p:sp>
        <p:nvSpPr>
          <p:cNvPr id="4099" name="Rectangle 3"/>
          <p:cNvSpPr>
            <a:spLocks noGrp="1" noChangeArrowheads="1"/>
          </p:cNvSpPr>
          <p:nvPr>
            <p:ph idx="1"/>
          </p:nvPr>
        </p:nvSpPr>
        <p:spPr>
          <a:xfrm>
            <a:off x="539552" y="1000108"/>
            <a:ext cx="7772400" cy="5429288"/>
          </a:xfrm>
        </p:spPr>
        <p:txBody>
          <a:bodyPr/>
          <a:lstStyle/>
          <a:p>
            <a:pPr eaLnBrk="1" hangingPunct="1">
              <a:lnSpc>
                <a:spcPct val="90000"/>
              </a:lnSpc>
              <a:buFont typeface="Wingdings" pitchFamily="2" charset="2"/>
              <a:buNone/>
            </a:pPr>
            <a:r>
              <a:rPr lang="en-GB" sz="2400" b="1" dirty="0" smtClean="0">
                <a:ea typeface="Arial Unicode MS" pitchFamily="34" charset="-128"/>
                <a:cs typeface="Arial Unicode MS" pitchFamily="34" charset="-128"/>
              </a:rPr>
              <a:t>   </a:t>
            </a:r>
            <a:endParaRPr lang="da-DK" sz="2400" dirty="0" smtClean="0">
              <a:ea typeface="Arial Unicode MS" pitchFamily="34" charset="-128"/>
              <a:cs typeface="Arial Unicode MS" pitchFamily="34" charset="-128"/>
            </a:endParaRPr>
          </a:p>
          <a:p>
            <a:pPr lvl="1" eaLnBrk="1" hangingPunct="1">
              <a:lnSpc>
                <a:spcPct val="90000"/>
              </a:lnSpc>
              <a:buFont typeface="Wingdings" pitchFamily="2" charset="2"/>
              <a:buNone/>
            </a:pPr>
            <a:r>
              <a:rPr lang="en-GB" sz="2800" kern="1200" dirty="0" smtClean="0">
                <a:solidFill>
                  <a:srgbClr val="FFAB18"/>
                </a:solidFill>
                <a:latin typeface="Arial" charset="0"/>
                <a:ea typeface="+mn-ea"/>
                <a:cs typeface="Arial" charset="0"/>
              </a:rPr>
              <a:t>1. To study the risk of HIV transmission to HIV negative partners.  Enrolled couples are partnerships that continue not to use condoms consistently and the HIV-positive partner is on therapy (with a viral load &lt; 50 copies/</a:t>
            </a:r>
            <a:r>
              <a:rPr lang="en-GB" sz="2800" kern="1200" dirty="0" err="1" smtClean="0">
                <a:solidFill>
                  <a:srgbClr val="FFAB18"/>
                </a:solidFill>
                <a:latin typeface="Arial" charset="0"/>
                <a:ea typeface="+mn-ea"/>
                <a:cs typeface="Arial" charset="0"/>
              </a:rPr>
              <a:t>mL</a:t>
            </a:r>
            <a:r>
              <a:rPr lang="en-GB" sz="2800" kern="1200" dirty="0" smtClean="0">
                <a:solidFill>
                  <a:srgbClr val="FFAB18"/>
                </a:solidFill>
                <a:latin typeface="Arial" charset="0"/>
                <a:ea typeface="+mn-ea"/>
                <a:cs typeface="Arial" charset="0"/>
              </a:rPr>
              <a:t>)</a:t>
            </a:r>
          </a:p>
          <a:p>
            <a:pPr lvl="1" eaLnBrk="1" hangingPunct="1">
              <a:lnSpc>
                <a:spcPct val="90000"/>
              </a:lnSpc>
              <a:buFont typeface="Wingdings" pitchFamily="2" charset="2"/>
              <a:buNone/>
            </a:pPr>
            <a:endParaRPr lang="da-DK" sz="2800" kern="1200" dirty="0" smtClean="0">
              <a:solidFill>
                <a:srgbClr val="FFAB18"/>
              </a:solidFill>
              <a:latin typeface="Arial" charset="0"/>
              <a:ea typeface="+mn-ea"/>
              <a:cs typeface="Arial" charset="0"/>
            </a:endParaRPr>
          </a:p>
          <a:p>
            <a:pPr lvl="1" eaLnBrk="1" hangingPunct="1">
              <a:lnSpc>
                <a:spcPct val="90000"/>
              </a:lnSpc>
              <a:buFont typeface="Wingdings" pitchFamily="2" charset="2"/>
              <a:buNone/>
            </a:pPr>
            <a:r>
              <a:rPr lang="en-GB" sz="2800" kern="1200" dirty="0" smtClean="0">
                <a:solidFill>
                  <a:srgbClr val="FFAB18"/>
                </a:solidFill>
                <a:latin typeface="Arial" charset="0"/>
                <a:ea typeface="+mn-ea"/>
                <a:cs typeface="Arial" charset="0"/>
              </a:rPr>
              <a:t>2. To study why some partnerships do not use condoms.  The study will also look at the proportion who begin to adopt consistent condom use, and factors associated with this.  </a:t>
            </a:r>
          </a:p>
          <a:p>
            <a:pPr eaLnBrk="1" hangingPunct="1">
              <a:lnSpc>
                <a:spcPct val="90000"/>
              </a:lnSpc>
            </a:pPr>
            <a:endParaRPr lang="en-GB" sz="2400" b="1" dirty="0" smtClean="0"/>
          </a:p>
        </p:txBody>
      </p:sp>
      <p:sp>
        <p:nvSpPr>
          <p:cNvPr id="4" name="TextBox 3"/>
          <p:cNvSpPr txBox="1"/>
          <p:nvPr/>
        </p:nvSpPr>
        <p:spPr>
          <a:xfrm>
            <a:off x="827584" y="285728"/>
            <a:ext cx="7959258" cy="738664"/>
          </a:xfrm>
          <a:prstGeom prst="rect">
            <a:avLst/>
          </a:prstGeom>
          <a:noFill/>
        </p:spPr>
        <p:txBody>
          <a:bodyPr wrap="square" rtlCol="0">
            <a:spAutoFit/>
          </a:bodyPr>
          <a:lstStyle/>
          <a:p>
            <a:pPr algn="ctr"/>
            <a:r>
              <a:rPr lang="da-DK" sz="4200" dirty="0" err="1" smtClean="0">
                <a:solidFill>
                  <a:srgbClr val="F8F8F8"/>
                </a:solidFill>
              </a:rPr>
              <a:t>Objectives</a:t>
            </a:r>
            <a:endParaRPr lang="da-DK" sz="4200" dirty="0">
              <a:solidFill>
                <a:srgbClr val="F8F8F8"/>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03238" y="5373688"/>
            <a:ext cx="8183562" cy="661987"/>
          </a:xfrm>
        </p:spPr>
        <p:txBody>
          <a:bodyPr/>
          <a:lstStyle/>
          <a:p>
            <a:pPr eaLnBrk="1" hangingPunct="1"/>
            <a:r>
              <a:rPr lang="da-DK" sz="2800" dirty="0" smtClean="0">
                <a:solidFill>
                  <a:schemeClr val="accent2"/>
                </a:solidFill>
              </a:rPr>
              <a:t> </a:t>
            </a:r>
          </a:p>
        </p:txBody>
      </p:sp>
      <p:sp>
        <p:nvSpPr>
          <p:cNvPr id="9219" name="Rectangle 3"/>
          <p:cNvSpPr>
            <a:spLocks noGrp="1" noChangeArrowheads="1"/>
          </p:cNvSpPr>
          <p:nvPr>
            <p:ph idx="1"/>
          </p:nvPr>
        </p:nvSpPr>
        <p:spPr>
          <a:xfrm>
            <a:off x="899592" y="142852"/>
            <a:ext cx="8229600" cy="6429420"/>
          </a:xfrm>
          <a:ln>
            <a:noFill/>
          </a:ln>
        </p:spPr>
        <p:txBody>
          <a:bodyPr>
            <a:normAutofit fontScale="25000" lnSpcReduction="20000"/>
          </a:bodyPr>
          <a:lstStyle/>
          <a:p>
            <a:pPr marL="265176" indent="-265176" eaLnBrk="1" fontAlgn="auto" hangingPunct="1">
              <a:spcAft>
                <a:spcPts val="0"/>
              </a:spcAft>
              <a:buFont typeface="Wingdings" pitchFamily="2" charset="2"/>
              <a:buNone/>
              <a:defRPr/>
            </a:pPr>
            <a:r>
              <a:rPr lang="en-GB" sz="12800" kern="1200" dirty="0" smtClean="0">
                <a:solidFill>
                  <a:srgbClr val="F8F8F8"/>
                </a:solidFill>
                <a:latin typeface="Arial" charset="0"/>
                <a:cs typeface="Arial" charset="0"/>
              </a:rPr>
              <a:t>Inclusion criteria</a:t>
            </a:r>
            <a:r>
              <a:rPr lang="da-DK" sz="12800" kern="1200" dirty="0" smtClean="0">
                <a:solidFill>
                  <a:srgbClr val="F8F8F8"/>
                </a:solidFill>
                <a:latin typeface="Arial" charset="0"/>
                <a:cs typeface="Arial" charset="0"/>
              </a:rPr>
              <a:t> for the </a:t>
            </a:r>
            <a:r>
              <a:rPr lang="da-DK" sz="12800" kern="1200" dirty="0" err="1" smtClean="0">
                <a:solidFill>
                  <a:srgbClr val="F8F8F8"/>
                </a:solidFill>
                <a:latin typeface="Arial" charset="0"/>
                <a:cs typeface="Arial" charset="0"/>
              </a:rPr>
              <a:t>sero-different</a:t>
            </a:r>
            <a:r>
              <a:rPr lang="da-DK" sz="12800" kern="1200" dirty="0" smtClean="0">
                <a:solidFill>
                  <a:srgbClr val="F8F8F8"/>
                </a:solidFill>
                <a:latin typeface="Arial" charset="0"/>
                <a:cs typeface="Arial" charset="0"/>
              </a:rPr>
              <a:t> pair</a:t>
            </a:r>
            <a:r>
              <a:rPr lang="da-DK" sz="12800" b="1" dirty="0" smtClean="0">
                <a:latin typeface="+mj-lt"/>
                <a:ea typeface="Arial Unicode MS" pitchFamily="34" charset="-128"/>
                <a:cs typeface="Arial Unicode MS" pitchFamily="34" charset="-128"/>
              </a:rPr>
              <a:t> </a:t>
            </a:r>
            <a:endParaRPr lang="en-GB" sz="12800" b="1" dirty="0" smtClean="0">
              <a:latin typeface="+mj-lt"/>
              <a:ea typeface="Arial Unicode MS" pitchFamily="34" charset="-128"/>
              <a:cs typeface="Arial Unicode MS" pitchFamily="34" charset="-128"/>
            </a:endParaRPr>
          </a:p>
          <a:p>
            <a:pPr marL="265176" indent="-265176" eaLnBrk="1" fontAlgn="auto" hangingPunct="1">
              <a:spcAft>
                <a:spcPts val="0"/>
              </a:spcAft>
              <a:buFont typeface="Wingdings 2"/>
              <a:buChar char=""/>
              <a:defRPr/>
            </a:pPr>
            <a:endParaRPr lang="en-GB" sz="3600" b="1" dirty="0" smtClean="0">
              <a:ea typeface="Arial Unicode MS" pitchFamily="34" charset="-128"/>
              <a:cs typeface="Arial Unicode MS" pitchFamily="34" charset="-128"/>
            </a:endParaRPr>
          </a:p>
          <a:p>
            <a:pPr marL="265176" indent="-265176" eaLnBrk="1" fontAlgn="auto" hangingPunct="1">
              <a:spcAft>
                <a:spcPts val="0"/>
              </a:spcAft>
              <a:buFont typeface="Wingdings 2"/>
              <a:buChar char=""/>
              <a:defRPr/>
            </a:pPr>
            <a:endParaRPr lang="en-GB" sz="3600" b="1" dirty="0" smtClean="0">
              <a:ea typeface="Arial Unicode MS" pitchFamily="34" charset="-128"/>
              <a:cs typeface="Arial Unicode MS" pitchFamily="34" charset="-128"/>
            </a:endParaRPr>
          </a:p>
          <a:p>
            <a:pPr marL="541338" indent="-265113" eaLnBrk="1" fontAlgn="auto" hangingPunct="1">
              <a:spcAft>
                <a:spcPts val="0"/>
              </a:spcAft>
              <a:buFont typeface="Wingdings 2"/>
              <a:buChar char=""/>
              <a:defRPr/>
            </a:pPr>
            <a:r>
              <a:rPr lang="en-GB" sz="11200" kern="1200" dirty="0" smtClean="0">
                <a:solidFill>
                  <a:srgbClr val="FFAB18"/>
                </a:solidFill>
                <a:latin typeface="Arial" charset="0"/>
                <a:cs typeface="Arial" charset="0"/>
              </a:rPr>
              <a:t>On ART (regardless of viral load)</a:t>
            </a:r>
          </a:p>
          <a:p>
            <a:pPr marL="541338" indent="-265113" eaLnBrk="1" fontAlgn="auto" hangingPunct="1">
              <a:spcAft>
                <a:spcPts val="0"/>
              </a:spcAft>
              <a:buFont typeface="Wingdings 2"/>
              <a:buChar char=""/>
              <a:defRPr/>
            </a:pPr>
            <a:r>
              <a:rPr lang="en-GB" sz="11200" kern="1200" dirty="0" smtClean="0">
                <a:solidFill>
                  <a:srgbClr val="FFAB18"/>
                </a:solidFill>
                <a:latin typeface="Arial" charset="0"/>
                <a:cs typeface="Arial" charset="0"/>
              </a:rPr>
              <a:t>Age </a:t>
            </a:r>
            <a:r>
              <a:rPr lang="en-GB" sz="11200" kern="1200" dirty="0">
                <a:solidFill>
                  <a:srgbClr val="FFAB18"/>
                </a:solidFill>
                <a:latin typeface="Arial" charset="0"/>
                <a:cs typeface="Arial" charset="0"/>
              </a:rPr>
              <a:t>&gt; 18 </a:t>
            </a:r>
          </a:p>
          <a:p>
            <a:pPr marL="541338" indent="-265113" eaLnBrk="1" fontAlgn="auto" hangingPunct="1">
              <a:spcAft>
                <a:spcPts val="0"/>
              </a:spcAft>
              <a:buFont typeface="Wingdings 2"/>
              <a:buChar char=""/>
              <a:defRPr/>
            </a:pPr>
            <a:r>
              <a:rPr lang="en-GB" sz="11200" kern="1200" dirty="0" smtClean="0">
                <a:solidFill>
                  <a:srgbClr val="FFAB18"/>
                </a:solidFill>
                <a:latin typeface="Arial" charset="0"/>
                <a:cs typeface="Arial" charset="0"/>
              </a:rPr>
              <a:t>Has an HIV negative </a:t>
            </a:r>
            <a:r>
              <a:rPr lang="en-GB" sz="11200" kern="1200" dirty="0">
                <a:solidFill>
                  <a:srgbClr val="FFAB18"/>
                </a:solidFill>
                <a:latin typeface="Arial" charset="0"/>
                <a:cs typeface="Arial" charset="0"/>
              </a:rPr>
              <a:t>partner </a:t>
            </a:r>
            <a:endParaRPr lang="en-GB" sz="11200" kern="1200" dirty="0" smtClean="0">
              <a:solidFill>
                <a:srgbClr val="FFAB18"/>
              </a:solidFill>
              <a:latin typeface="Arial" charset="0"/>
              <a:cs typeface="Arial" charset="0"/>
            </a:endParaRPr>
          </a:p>
          <a:p>
            <a:pPr marL="541338" indent="-265113" eaLnBrk="1" fontAlgn="auto" hangingPunct="1">
              <a:spcAft>
                <a:spcPts val="0"/>
              </a:spcAft>
              <a:buFont typeface="Wingdings 2"/>
              <a:buChar char=""/>
              <a:defRPr/>
            </a:pPr>
            <a:r>
              <a:rPr lang="en-GB" sz="11200" kern="1200" dirty="0" smtClean="0">
                <a:solidFill>
                  <a:srgbClr val="F8F8F8"/>
                </a:solidFill>
                <a:latin typeface="Arial" charset="0"/>
                <a:cs typeface="Arial" charset="0"/>
              </a:rPr>
              <a:t>Partners have had sex without condom (penetrative anal or vaginal intercourse) together in the past month</a:t>
            </a:r>
          </a:p>
          <a:p>
            <a:pPr marL="541338" indent="-265113" eaLnBrk="1" fontAlgn="auto" hangingPunct="1">
              <a:spcAft>
                <a:spcPts val="0"/>
              </a:spcAft>
              <a:buFont typeface="Wingdings 2"/>
              <a:buChar char=""/>
              <a:defRPr/>
            </a:pPr>
            <a:r>
              <a:rPr lang="en-GB" sz="11200" kern="1200" dirty="0" smtClean="0">
                <a:solidFill>
                  <a:srgbClr val="FFAB18"/>
                </a:solidFill>
                <a:latin typeface="Arial" charset="0"/>
                <a:cs typeface="Arial" charset="0"/>
              </a:rPr>
              <a:t>Partners expect to have sex together again</a:t>
            </a:r>
          </a:p>
          <a:p>
            <a:pPr marL="541338" indent="-265113" eaLnBrk="1" fontAlgn="auto" hangingPunct="1">
              <a:spcAft>
                <a:spcPts val="0"/>
              </a:spcAft>
              <a:buFont typeface="Wingdings 2"/>
              <a:buChar char=""/>
              <a:defRPr/>
            </a:pPr>
            <a:r>
              <a:rPr lang="en-GB" sz="11200" kern="1200" dirty="0" smtClean="0">
                <a:solidFill>
                  <a:srgbClr val="FFAB18"/>
                </a:solidFill>
                <a:latin typeface="Arial" charset="0"/>
                <a:cs typeface="Arial" charset="0"/>
              </a:rPr>
              <a:t>Blood sample from both partners in case of transmission</a:t>
            </a:r>
          </a:p>
          <a:p>
            <a:pPr marL="265176" indent="-265176" eaLnBrk="1" fontAlgn="auto" hangingPunct="1">
              <a:spcAft>
                <a:spcPts val="0"/>
              </a:spcAft>
              <a:buFontTx/>
              <a:buNone/>
              <a:defRPr/>
            </a:pPr>
            <a:endParaRPr lang="en-GB" sz="11200" kern="1200" dirty="0" smtClean="0">
              <a:solidFill>
                <a:srgbClr val="FFAB18"/>
              </a:solidFill>
              <a:latin typeface="Arial" charset="0"/>
              <a:cs typeface="Arial" charset="0"/>
            </a:endParaRPr>
          </a:p>
          <a:p>
            <a:pPr marL="265176" indent="-265176" eaLnBrk="1" fontAlgn="auto" hangingPunct="1">
              <a:spcAft>
                <a:spcPts val="0"/>
              </a:spcAft>
              <a:buFontTx/>
              <a:buNone/>
              <a:defRPr/>
            </a:pPr>
            <a:r>
              <a:rPr lang="en-GB" sz="11200" kern="1200" dirty="0" smtClean="0">
                <a:solidFill>
                  <a:srgbClr val="F8F8F8"/>
                </a:solidFill>
                <a:latin typeface="Arial" charset="0"/>
                <a:cs typeface="Arial" charset="0"/>
              </a:rPr>
              <a:t>Exclusion  </a:t>
            </a:r>
          </a:p>
          <a:p>
            <a:pPr marL="547751" lvl="1" indent="-265176" eaLnBrk="1" fontAlgn="auto" hangingPunct="1">
              <a:spcAft>
                <a:spcPts val="0"/>
              </a:spcAft>
              <a:buFont typeface="Wingdings 2"/>
              <a:buChar char=""/>
              <a:defRPr/>
            </a:pPr>
            <a:r>
              <a:rPr lang="en-GB" sz="11200" kern="1200" dirty="0" smtClean="0">
                <a:solidFill>
                  <a:srgbClr val="FFAB18"/>
                </a:solidFill>
                <a:latin typeface="Arial" charset="0"/>
                <a:ea typeface="+mn-ea"/>
                <a:cs typeface="Arial" charset="0"/>
              </a:rPr>
              <a:t>Pregnancy (only at enrolment)</a:t>
            </a:r>
          </a:p>
          <a:p>
            <a:pPr marL="548640" lvl="1" indent="-201168" eaLnBrk="1" fontAlgn="auto" hangingPunct="1">
              <a:spcAft>
                <a:spcPts val="0"/>
              </a:spcAft>
              <a:buFont typeface="Verdana"/>
              <a:buNone/>
              <a:defRPr/>
            </a:pPr>
            <a:endParaRPr lang="en-GB" sz="2800" b="1" dirty="0">
              <a:ea typeface="Arial Unicode MS" pitchFamily="34" charset="-128"/>
              <a:cs typeface="Arial Unicode MS" pitchFamily="34" charset="-128"/>
            </a:endParaRPr>
          </a:p>
          <a:p>
            <a:pPr marL="265176" indent="-265176" eaLnBrk="1" fontAlgn="auto" hangingPunct="1">
              <a:spcAft>
                <a:spcPts val="0"/>
              </a:spcAft>
              <a:buFont typeface="Wingdings 2"/>
              <a:buNone/>
              <a:defRPr/>
            </a:pPr>
            <a:r>
              <a:rPr lang="en-GB" b="1" dirty="0">
                <a:ea typeface="Arial Unicode MS" pitchFamily="34" charset="-128"/>
                <a:cs typeface="Arial Unicode MS" pitchFamily="34" charset="-128"/>
              </a:rPr>
              <a:t> </a:t>
            </a:r>
          </a:p>
          <a:p>
            <a:pPr marL="265176" indent="-265176" eaLnBrk="1" fontAlgn="auto" hangingPunct="1">
              <a:spcAft>
                <a:spcPts val="0"/>
              </a:spcAft>
              <a:buFont typeface="Wingdings 2"/>
              <a:buNone/>
              <a:defRPr/>
            </a:pPr>
            <a:endParaRPr lang="en-GB" sz="2400" b="1" dirty="0">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flipV="1">
            <a:off x="468313" y="5808663"/>
            <a:ext cx="8229600" cy="141287"/>
          </a:xfrm>
        </p:spPr>
        <p:txBody>
          <a:bodyPr/>
          <a:lstStyle/>
          <a:p>
            <a:pPr eaLnBrk="1" hangingPunct="1"/>
            <a:r>
              <a:rPr lang="en-US" dirty="0" smtClean="0">
                <a:solidFill>
                  <a:schemeClr val="accent2"/>
                </a:solidFill>
              </a:rPr>
              <a:t> </a:t>
            </a:r>
          </a:p>
        </p:txBody>
      </p:sp>
      <p:sp>
        <p:nvSpPr>
          <p:cNvPr id="6147" name="Rectangle 3"/>
          <p:cNvSpPr>
            <a:spLocks noGrp="1" noChangeArrowheads="1"/>
          </p:cNvSpPr>
          <p:nvPr>
            <p:ph idx="1"/>
          </p:nvPr>
        </p:nvSpPr>
        <p:spPr>
          <a:xfrm>
            <a:off x="285720" y="214290"/>
            <a:ext cx="8627448" cy="5715040"/>
          </a:xfrm>
        </p:spPr>
        <p:txBody>
          <a:bodyPr/>
          <a:lstStyle/>
          <a:p>
            <a:pPr eaLnBrk="1" hangingPunct="1">
              <a:lnSpc>
                <a:spcPct val="90000"/>
              </a:lnSpc>
              <a:buFont typeface="Wingdings" pitchFamily="2" charset="2"/>
              <a:buNone/>
            </a:pPr>
            <a:r>
              <a:rPr lang="en-GB" sz="2800" kern="1200" dirty="0" smtClean="0">
                <a:solidFill>
                  <a:srgbClr val="F8F8F8"/>
                </a:solidFill>
                <a:latin typeface="Arial" charset="0"/>
                <a:cs typeface="Arial" charset="0"/>
              </a:rPr>
              <a:t>Both partners will be seen at least every 4-6 months </a:t>
            </a:r>
          </a:p>
          <a:p>
            <a:pPr marL="447675" indent="-266700" eaLnBrk="1" hangingPunct="1">
              <a:lnSpc>
                <a:spcPct val="90000"/>
              </a:lnSpc>
              <a:buClr>
                <a:schemeClr val="tx1"/>
              </a:buClr>
              <a:buFont typeface="Wingdings" pitchFamily="2" charset="2"/>
              <a:buNone/>
            </a:pPr>
            <a:r>
              <a:rPr lang="en-GB" sz="2200" b="1" dirty="0" smtClean="0">
                <a:solidFill>
                  <a:schemeClr val="tx2"/>
                </a:solidFill>
                <a:latin typeface="Arial Narrow" pitchFamily="34" charset="0"/>
                <a:cs typeface="Times New Roman" charset="0"/>
              </a:rPr>
              <a:t> </a:t>
            </a:r>
            <a:endParaRPr lang="en-GB" sz="2200" b="1" dirty="0" smtClean="0">
              <a:latin typeface="Arial Narrow" pitchFamily="34" charset="0"/>
              <a:cs typeface="Times New Roman" charset="0"/>
            </a:endParaRPr>
          </a:p>
          <a:p>
            <a:pPr marL="542925" indent="-361950" eaLnBrk="1" hangingPunct="1">
              <a:lnSpc>
                <a:spcPct val="90000"/>
              </a:lnSpc>
              <a:spcAft>
                <a:spcPts val="600"/>
              </a:spcAft>
              <a:buClr>
                <a:schemeClr val="tx1"/>
              </a:buClr>
              <a:tabLst>
                <a:tab pos="542925" algn="l"/>
              </a:tabLst>
            </a:pPr>
            <a:r>
              <a:rPr lang="en-GB" sz="2800" kern="1200" dirty="0" smtClean="0">
                <a:solidFill>
                  <a:srgbClr val="FFAB18"/>
                </a:solidFill>
                <a:latin typeface="Arial" charset="0"/>
                <a:cs typeface="Arial" charset="0"/>
              </a:rPr>
              <a:t>The HIV positive partner : can have the questionnaires given to them at their regular clinic follow up visit</a:t>
            </a:r>
          </a:p>
          <a:p>
            <a:pPr marL="542925" indent="-361950" eaLnBrk="1" hangingPunct="1">
              <a:lnSpc>
                <a:spcPct val="90000"/>
              </a:lnSpc>
              <a:spcAft>
                <a:spcPts val="600"/>
              </a:spcAft>
              <a:buClr>
                <a:schemeClr val="tx1"/>
              </a:buClr>
              <a:tabLst>
                <a:tab pos="542925" algn="l"/>
              </a:tabLst>
            </a:pPr>
            <a:r>
              <a:rPr lang="en-GB" sz="2800" kern="1200" dirty="0" smtClean="0">
                <a:solidFill>
                  <a:srgbClr val="FFAB18"/>
                </a:solidFill>
                <a:latin typeface="Arial" charset="0"/>
                <a:cs typeface="Arial" charset="0"/>
              </a:rPr>
              <a:t>The HIV negative partner: min. 2 visit pr. year incl. HIV  test and questionnaires</a:t>
            </a:r>
          </a:p>
          <a:p>
            <a:pPr marL="542925" indent="-361950" eaLnBrk="1" hangingPunct="1">
              <a:lnSpc>
                <a:spcPct val="90000"/>
              </a:lnSpc>
              <a:spcAft>
                <a:spcPts val="600"/>
              </a:spcAft>
              <a:buClr>
                <a:schemeClr val="tx1"/>
              </a:buClr>
              <a:tabLst>
                <a:tab pos="542925" algn="l"/>
              </a:tabLst>
            </a:pPr>
            <a:r>
              <a:rPr lang="en-GB" sz="2800" kern="1200" dirty="0" smtClean="0">
                <a:solidFill>
                  <a:srgbClr val="FFAB18"/>
                </a:solidFill>
                <a:latin typeface="Arial" charset="0"/>
                <a:cs typeface="Arial" charset="0"/>
              </a:rPr>
              <a:t>The partners do not have to attend study visits together </a:t>
            </a:r>
          </a:p>
          <a:p>
            <a:pPr eaLnBrk="1" hangingPunct="1">
              <a:lnSpc>
                <a:spcPct val="90000"/>
              </a:lnSpc>
              <a:buFont typeface="Wingdings" pitchFamily="2" charset="2"/>
              <a:buNone/>
            </a:pPr>
            <a:endParaRPr lang="en-GB" sz="2200" b="1" dirty="0" smtClean="0">
              <a:solidFill>
                <a:schemeClr val="tx2"/>
              </a:solidFill>
              <a:latin typeface="Arial Narrow" pitchFamily="34" charset="0"/>
              <a:cs typeface="Times New Roman" charset="0"/>
            </a:endParaRPr>
          </a:p>
          <a:p>
            <a:pPr eaLnBrk="1" hangingPunct="1">
              <a:lnSpc>
                <a:spcPct val="90000"/>
              </a:lnSpc>
              <a:buFont typeface="Wingdings" pitchFamily="2" charset="2"/>
              <a:buNone/>
            </a:pPr>
            <a:r>
              <a:rPr lang="en-GB" sz="2000" b="1" dirty="0" smtClean="0">
                <a:latin typeface="Arial Narrow" pitchFamily="34" charset="0"/>
                <a:cs typeface="Times New Roman" charset="0"/>
              </a:rPr>
              <a:t> </a:t>
            </a:r>
            <a:endParaRPr lang="en-GB" sz="2000" b="1" dirty="0" smtClean="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152400" y="457200"/>
            <a:ext cx="8763000" cy="5638800"/>
          </a:xfrm>
        </p:spPr>
        <p:txBody>
          <a:bodyPr/>
          <a:lstStyle/>
          <a:p>
            <a:pPr>
              <a:buFontTx/>
              <a:buNone/>
            </a:pPr>
            <a:r>
              <a:rPr lang="en-GB" sz="2800" kern="1200" dirty="0" smtClean="0">
                <a:solidFill>
                  <a:srgbClr val="F8F8F8"/>
                </a:solidFill>
                <a:latin typeface="Arial" charset="0"/>
                <a:cs typeface="Arial" charset="0"/>
              </a:rPr>
              <a:t>Sample size</a:t>
            </a:r>
            <a:endParaRPr lang="da-DK" sz="2800" kern="1200" dirty="0" smtClean="0">
              <a:solidFill>
                <a:srgbClr val="F8F8F8"/>
              </a:solidFill>
              <a:latin typeface="Arial" charset="0"/>
              <a:cs typeface="Arial" charset="0"/>
            </a:endParaRPr>
          </a:p>
          <a:p>
            <a:pPr>
              <a:spcBef>
                <a:spcPct val="0"/>
              </a:spcBef>
              <a:buClrTx/>
              <a:buFontTx/>
              <a:buNone/>
            </a:pPr>
            <a:r>
              <a:rPr lang="da-DK" sz="2200" dirty="0">
                <a:solidFill>
                  <a:srgbClr val="FF9900"/>
                </a:solidFill>
                <a:latin typeface="Arial" charset="0"/>
                <a:cs typeface="Arial" charset="0"/>
              </a:rPr>
              <a:t>	</a:t>
            </a:r>
            <a:r>
              <a:rPr lang="en-GB" sz="2000" kern="1200" dirty="0" smtClean="0">
                <a:solidFill>
                  <a:srgbClr val="FFAB18"/>
                </a:solidFill>
                <a:latin typeface="Arial" charset="0"/>
                <a:cs typeface="Arial" charset="0"/>
              </a:rPr>
              <a:t>Aim to recruit and follow sufficient number of partnerships in order to collect a total of 3,333 persons-years of prospective follow-up. Initially, 1650 partnerships will be identified, with the intention to follow them for 2 years. If for any reason a partnership chooses/is unable to contribute for the entire length of time, replacement will occur to achieve the overall target of 3,333 person-years</a:t>
            </a:r>
            <a:r>
              <a:rPr lang="en-GB" sz="2200" dirty="0">
                <a:solidFill>
                  <a:srgbClr val="FFAB18"/>
                </a:solidFill>
                <a:latin typeface="Arial" charset="0"/>
                <a:cs typeface="Arial" charset="0"/>
              </a:rPr>
              <a:t>.  </a:t>
            </a:r>
          </a:p>
          <a:p>
            <a:pPr>
              <a:spcBef>
                <a:spcPct val="0"/>
              </a:spcBef>
              <a:buClrTx/>
              <a:buFontTx/>
              <a:buNone/>
            </a:pPr>
            <a:endParaRPr lang="da-DK" sz="2500" dirty="0">
              <a:latin typeface="Arial" charset="0"/>
              <a:cs typeface="Arial" charset="0"/>
            </a:endParaRPr>
          </a:p>
          <a:p>
            <a:pPr>
              <a:buNone/>
            </a:pPr>
            <a:r>
              <a:rPr lang="en-GB" sz="2800" kern="1200" dirty="0" err="1" smtClean="0">
                <a:solidFill>
                  <a:srgbClr val="F8F8F8"/>
                </a:solidFill>
                <a:latin typeface="Arial" charset="0"/>
                <a:cs typeface="Arial" charset="0"/>
              </a:rPr>
              <a:t>Anonymization</a:t>
            </a:r>
            <a:r>
              <a:rPr lang="en-GB" sz="2800" kern="1200" dirty="0" smtClean="0">
                <a:solidFill>
                  <a:srgbClr val="F8F8F8"/>
                </a:solidFill>
                <a:latin typeface="Arial" charset="0"/>
                <a:cs typeface="Arial" charset="0"/>
              </a:rPr>
              <a:t> of data</a:t>
            </a:r>
            <a:endParaRPr lang="da-DK" sz="2800" kern="1200" dirty="0" smtClean="0">
              <a:solidFill>
                <a:srgbClr val="F8F8F8"/>
              </a:solidFill>
              <a:latin typeface="Arial" charset="0"/>
              <a:cs typeface="Arial" charset="0"/>
            </a:endParaRPr>
          </a:p>
          <a:p>
            <a:pPr>
              <a:buFontTx/>
              <a:buNone/>
            </a:pPr>
            <a:r>
              <a:rPr lang="da-DK" sz="2000" dirty="0">
                <a:solidFill>
                  <a:srgbClr val="FF9900"/>
                </a:solidFill>
                <a:latin typeface="Arial" charset="0"/>
                <a:cs typeface="Arial" charset="0"/>
              </a:rPr>
              <a:t>	</a:t>
            </a:r>
            <a:r>
              <a:rPr lang="en-GB" sz="2000" kern="1200" dirty="0" smtClean="0">
                <a:solidFill>
                  <a:srgbClr val="FFAB18"/>
                </a:solidFill>
                <a:latin typeface="Arial" charset="0"/>
                <a:cs typeface="Arial" charset="0"/>
              </a:rPr>
              <a:t>Data on partnerships will be </a:t>
            </a:r>
            <a:r>
              <a:rPr lang="en-GB" sz="2000" kern="1200" dirty="0" err="1" smtClean="0">
                <a:solidFill>
                  <a:srgbClr val="FFAB18"/>
                </a:solidFill>
                <a:latin typeface="Arial" charset="0"/>
                <a:cs typeface="Arial" charset="0"/>
              </a:rPr>
              <a:t>anonymized</a:t>
            </a:r>
            <a:r>
              <a:rPr lang="en-GB" sz="2000" kern="1200" dirty="0" smtClean="0">
                <a:solidFill>
                  <a:srgbClr val="FFAB18"/>
                </a:solidFill>
                <a:latin typeface="Arial" charset="0"/>
                <a:cs typeface="Arial" charset="0"/>
              </a:rPr>
              <a:t> de-linked at intervals after the partnership is no longer under follow-</a:t>
            </a:r>
            <a:r>
              <a:rPr lang="en-GB" sz="2000" kern="1200" dirty="0" err="1" smtClean="0">
                <a:solidFill>
                  <a:srgbClr val="FFAB18"/>
                </a:solidFill>
                <a:latin typeface="Arial" charset="0"/>
                <a:cs typeface="Arial" charset="0"/>
              </a:rPr>
              <a:t>up,including</a:t>
            </a:r>
            <a:r>
              <a:rPr lang="en-GB" sz="2000" kern="1200" dirty="0" smtClean="0">
                <a:solidFill>
                  <a:srgbClr val="FFAB18"/>
                </a:solidFill>
                <a:latin typeface="Arial" charset="0"/>
                <a:cs typeface="Arial" charset="0"/>
              </a:rPr>
              <a:t> for partnerships where the HIV- person becomes infected.</a:t>
            </a:r>
          </a:p>
          <a:p>
            <a:pPr>
              <a:spcBef>
                <a:spcPct val="0"/>
              </a:spcBef>
              <a:buClrTx/>
              <a:buFontTx/>
              <a:buNone/>
            </a:pPr>
            <a:endParaRPr lang="en-GB" sz="2000" kern="1200" dirty="0" smtClean="0">
              <a:solidFill>
                <a:srgbClr val="FFAB18"/>
              </a:solidFill>
              <a:latin typeface="Arial" charset="0"/>
              <a:cs typeface="Arial" charset="0"/>
            </a:endParaRPr>
          </a:p>
          <a:p>
            <a:pPr>
              <a:spcBef>
                <a:spcPct val="0"/>
              </a:spcBef>
              <a:buClrTx/>
              <a:buFontTx/>
              <a:buNone/>
            </a:pPr>
            <a:r>
              <a:rPr lang="da-DK" sz="2000" kern="1200" dirty="0" smtClean="0">
                <a:solidFill>
                  <a:srgbClr val="FFAB18"/>
                </a:solidFill>
                <a:latin typeface="Arial" charset="0"/>
                <a:cs typeface="Arial" charset="0"/>
              </a:rPr>
              <a:t>	</a:t>
            </a:r>
            <a:r>
              <a:rPr lang="en-GB" sz="2000" kern="1200" dirty="0" smtClean="0">
                <a:solidFill>
                  <a:srgbClr val="FFAB18"/>
                </a:solidFill>
                <a:latin typeface="Arial" charset="0"/>
                <a:cs typeface="Arial" charset="0"/>
              </a:rPr>
              <a:t>In such cases, virus from the HIV+ and (formerly) HIV-person will be compared after </a:t>
            </a:r>
            <a:r>
              <a:rPr lang="en-GB" sz="2000" kern="1200" dirty="0" err="1" smtClean="0">
                <a:solidFill>
                  <a:srgbClr val="FFAB18"/>
                </a:solidFill>
                <a:latin typeface="Arial" charset="0"/>
                <a:cs typeface="Arial" charset="0"/>
              </a:rPr>
              <a:t>anonymization</a:t>
            </a:r>
            <a:r>
              <a:rPr lang="en-GB" sz="2000" kern="1200" dirty="0" smtClean="0">
                <a:solidFill>
                  <a:srgbClr val="FFAB18"/>
                </a:solidFill>
                <a:latin typeface="Arial" charset="0"/>
                <a:cs typeface="Arial" charset="0"/>
              </a:rPr>
              <a:t>. </a:t>
            </a:r>
          </a:p>
          <a:p>
            <a:pPr>
              <a:buFontTx/>
              <a:buNone/>
            </a:pPr>
            <a:endParaRPr lang="da-DK" sz="2200" dirty="0">
              <a:latin typeface="Arial" charset="0"/>
              <a:cs typeface="Arial" charset="0"/>
            </a:endParaRPr>
          </a:p>
          <a:p>
            <a:pPr>
              <a:buFontTx/>
              <a:buNone/>
            </a:pPr>
            <a:endParaRPr lang="en-GB" sz="2500" dirty="0">
              <a:solidFill>
                <a:srgbClr val="FF9900"/>
              </a:solidFill>
              <a:latin typeface="Arial" charset="0"/>
              <a:cs typeface="Arial" charset="0"/>
            </a:endParaRPr>
          </a:p>
        </p:txBody>
      </p:sp>
    </p:spTree>
  </p:cSld>
  <p:clrMapOvr>
    <a:masterClrMapping/>
  </p:clrMapOvr>
</p:sld>
</file>

<file path=ppt/theme/theme1.xml><?xml version="1.0" encoding="utf-8"?>
<a:theme xmlns:a="http://schemas.openxmlformats.org/drawingml/2006/main" name="CHIP screen dark">
  <a:themeElements>
    <a:clrScheme name="">
      <a:dk1>
        <a:srgbClr val="BABABA"/>
      </a:dk1>
      <a:lt1>
        <a:srgbClr val="FFFFFF"/>
      </a:lt1>
      <a:dk2>
        <a:srgbClr val="0B074F"/>
      </a:dk2>
      <a:lt2>
        <a:srgbClr val="FFAB18"/>
      </a:lt2>
      <a:accent1>
        <a:srgbClr val="FFFF55"/>
      </a:accent1>
      <a:accent2>
        <a:srgbClr val="66BE7D"/>
      </a:accent2>
      <a:accent3>
        <a:srgbClr val="AAAAB2"/>
      </a:accent3>
      <a:accent4>
        <a:srgbClr val="DADADA"/>
      </a:accent4>
      <a:accent5>
        <a:srgbClr val="FFFFB4"/>
      </a:accent5>
      <a:accent6>
        <a:srgbClr val="5CAC71"/>
      </a:accent6>
      <a:hlink>
        <a:srgbClr val="BF3134"/>
      </a:hlink>
      <a:folHlink>
        <a:srgbClr val="6AA0C2"/>
      </a:folHlink>
    </a:clrScheme>
    <a:fontScheme name="CHIP screen dark">
      <a:majorFont>
        <a:latin typeface="MetaBook-Roman"/>
        <a:ea typeface=""/>
        <a:cs typeface=""/>
      </a:majorFont>
      <a:minorFont>
        <a:latin typeface="MetaBook-Roman"/>
        <a:ea typeface=""/>
        <a:cs typeface=""/>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HIP screen dark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IP screen dark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IP screen dark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IP screen dark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IP screen dark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IP screen dark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IP screen dark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CHIP screen dark 8">
        <a:dk1>
          <a:srgbClr val="FFAB18"/>
        </a:dk1>
        <a:lt1>
          <a:srgbClr val="D1DEE7"/>
        </a:lt1>
        <a:dk2>
          <a:srgbClr val="346380"/>
        </a:dk2>
        <a:lt2>
          <a:srgbClr val="CFA169"/>
        </a:lt2>
        <a:accent1>
          <a:srgbClr val="FFFF7D"/>
        </a:accent1>
        <a:accent2>
          <a:srgbClr val="C4DC0A"/>
        </a:accent2>
        <a:accent3>
          <a:srgbClr val="AEB7C0"/>
        </a:accent3>
        <a:accent4>
          <a:srgbClr val="B2BDC5"/>
        </a:accent4>
        <a:accent5>
          <a:srgbClr val="FFFFBF"/>
        </a:accent5>
        <a:accent6>
          <a:srgbClr val="B1C708"/>
        </a:accent6>
        <a:hlink>
          <a:srgbClr val="CFA169"/>
        </a:hlink>
        <a:folHlink>
          <a:srgbClr val="BF3134"/>
        </a:folHlink>
      </a:clrScheme>
      <a:clrMap bg1="dk2" tx1="lt1" bg2="dk1" tx2="lt2" accent1="accent1" accent2="accent2" accent3="accent3" accent4="accent4" accent5="accent5" accent6="accent6" hlink="hlink" folHlink="folHlink"/>
    </a:extraClrScheme>
    <a:extraClrScheme>
      <a:clrScheme name="CHIP screen dark 9">
        <a:dk1>
          <a:srgbClr val="FFAB18"/>
        </a:dk1>
        <a:lt1>
          <a:srgbClr val="D1DEE7"/>
        </a:lt1>
        <a:dk2>
          <a:srgbClr val="0B074F"/>
        </a:dk2>
        <a:lt2>
          <a:srgbClr val="CFA169"/>
        </a:lt2>
        <a:accent1>
          <a:srgbClr val="FFFF7D"/>
        </a:accent1>
        <a:accent2>
          <a:srgbClr val="C4DC0A"/>
        </a:accent2>
        <a:accent3>
          <a:srgbClr val="AAAAB2"/>
        </a:accent3>
        <a:accent4>
          <a:srgbClr val="B2BDC5"/>
        </a:accent4>
        <a:accent5>
          <a:srgbClr val="FFFFBF"/>
        </a:accent5>
        <a:accent6>
          <a:srgbClr val="B1C708"/>
        </a:accent6>
        <a:hlink>
          <a:srgbClr val="CFA169"/>
        </a:hlink>
        <a:folHlink>
          <a:srgbClr val="BF3134"/>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ontor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PARTNER IAS Rome</Template>
  <TotalTime>1215</TotalTime>
  <Words>623</Words>
  <Application>Microsoft Office PowerPoint</Application>
  <PresentationFormat>Skærmshow (4:3)</PresentationFormat>
  <Paragraphs>100</Paragraphs>
  <Slides>17</Slides>
  <Notes>8</Notes>
  <HiddenSlides>0</HiddenSlides>
  <MMClips>0</MMClips>
  <ScaleCrop>false</ScaleCrop>
  <HeadingPairs>
    <vt:vector size="4" baseType="variant">
      <vt:variant>
        <vt:lpstr>Tema</vt:lpstr>
      </vt:variant>
      <vt:variant>
        <vt:i4>1</vt:i4>
      </vt:variant>
      <vt:variant>
        <vt:lpstr>Diastitler</vt:lpstr>
      </vt:variant>
      <vt:variant>
        <vt:i4>17</vt:i4>
      </vt:variant>
    </vt:vector>
  </HeadingPairs>
  <TitlesOfParts>
    <vt:vector size="18" baseType="lpstr">
      <vt:lpstr>CHIP screen dark</vt:lpstr>
      <vt:lpstr>Partner Study</vt:lpstr>
      <vt:lpstr>Study overview </vt:lpstr>
      <vt:lpstr>National Coordinators</vt:lpstr>
      <vt:lpstr>The data that PARTNER study will provide</vt:lpstr>
      <vt:lpstr>Dias nummer 5</vt:lpstr>
      <vt:lpstr>                                                             PARTNER Aim </vt:lpstr>
      <vt:lpstr> </vt:lpstr>
      <vt:lpstr> </vt:lpstr>
      <vt:lpstr>Dias nummer 9</vt:lpstr>
      <vt:lpstr>Dias nummer 10</vt:lpstr>
      <vt:lpstr>Case Report Forms (CRFs)</vt:lpstr>
      <vt:lpstr>Example of enrolment CRF</vt:lpstr>
      <vt:lpstr> </vt:lpstr>
      <vt:lpstr>Why is this study important?</vt:lpstr>
      <vt:lpstr>Strategies for enrolling pairs at site</vt:lpstr>
      <vt:lpstr>Presenting the study</vt:lpstr>
      <vt:lpstr>Presenting the study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Partner Study</dc:title>
  <cp:lastModifiedBy>BRUUN, TINA RH21261  </cp:lastModifiedBy>
  <cp:revision>76</cp:revision>
  <dcterms:modified xsi:type="dcterms:W3CDTF">2011-09-27T07:22:35Z</dcterms:modified>
</cp:coreProperties>
</file>