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880" r:id="rId2"/>
  </p:sldMasterIdLst>
  <p:notesMasterIdLst>
    <p:notesMasterId r:id="rId18"/>
  </p:notesMasterIdLst>
  <p:handoutMasterIdLst>
    <p:handoutMasterId r:id="rId19"/>
  </p:handoutMasterIdLst>
  <p:sldIdLst>
    <p:sldId id="277" r:id="rId3"/>
    <p:sldId id="256" r:id="rId4"/>
    <p:sldId id="257" r:id="rId5"/>
    <p:sldId id="278" r:id="rId6"/>
    <p:sldId id="260" r:id="rId7"/>
    <p:sldId id="279" r:id="rId8"/>
    <p:sldId id="271" r:id="rId9"/>
    <p:sldId id="273" r:id="rId10"/>
    <p:sldId id="272" r:id="rId11"/>
    <p:sldId id="274" r:id="rId12"/>
    <p:sldId id="263" r:id="rId13"/>
    <p:sldId id="280" r:id="rId14"/>
    <p:sldId id="281" r:id="rId15"/>
    <p:sldId id="283" r:id="rId16"/>
    <p:sldId id="282" r:id="rId17"/>
  </p:sldIdLst>
  <p:sldSz cx="9144000" cy="6858000" type="screen4x3"/>
  <p:notesSz cx="6858000" cy="91440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PET0031" initials="L" lastIdx="6" clrIdx="0"/>
  <p:cmAuthor id="1" name="AROS0083" initials="AA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2C3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llemlayout 1 - Marker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llemlayout 1 - Markerin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llemlayout 4 - Marker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46F890A9-2807-4EBB-B81D-B2AA78EC7F39}" styleName="Mørkt layout 2 - Markering 5/Markerin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Mørkt layout 2 - Markering 3/Markerin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2" autoAdjust="0"/>
    <p:restoredTop sz="90922" autoAdjust="0"/>
  </p:normalViewPr>
  <p:slideViewPr>
    <p:cSldViewPr>
      <p:cViewPr>
        <p:scale>
          <a:sx n="90" d="100"/>
          <a:sy n="90" d="100"/>
        </p:scale>
        <p:origin x="-12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6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4F3902D-1755-42D9-8208-4CEFA9B4610A}" type="datetimeFigureOut">
              <a:rPr lang="da-DK"/>
              <a:pPr>
                <a:defRPr/>
              </a:pPr>
              <a:t>08-09-2014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420D9F7-7F6D-4F1F-BE6A-110A210D073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61352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noProof="1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noProof="1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1" smtClean="0"/>
              <a:t>Click to edit Master text styles</a:t>
            </a:r>
          </a:p>
          <a:p>
            <a:pPr lvl="1"/>
            <a:r>
              <a:rPr lang="da-DK" noProof="1" smtClean="0"/>
              <a:t>Second level</a:t>
            </a:r>
          </a:p>
          <a:p>
            <a:pPr lvl="2"/>
            <a:r>
              <a:rPr lang="da-DK" noProof="1" smtClean="0"/>
              <a:t>Third level</a:t>
            </a:r>
          </a:p>
          <a:p>
            <a:pPr lvl="3"/>
            <a:r>
              <a:rPr lang="da-DK" noProof="1" smtClean="0"/>
              <a:t>Fourth level</a:t>
            </a:r>
          </a:p>
          <a:p>
            <a:pPr lvl="4"/>
            <a:r>
              <a:rPr lang="da-DK" noProof="1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noProof="1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noProof="1"/>
            </a:lvl1pPr>
          </a:lstStyle>
          <a:p>
            <a:pPr>
              <a:defRPr/>
            </a:pPr>
            <a:fld id="{36B62E59-4820-44BB-B343-1D5A0F9B4102}" type="slidenum">
              <a:rPr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98651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62E59-4820-44BB-B343-1D5A0F9B4102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9038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62E59-4820-44BB-B343-1D5A0F9B4102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1859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5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a-DK" altLang="da-DK" dirty="0" smtClean="0"/>
              <a:t>Definition af </a:t>
            </a:r>
            <a:r>
              <a:rPr lang="da-DK" altLang="da-DK" dirty="0" err="1" smtClean="0"/>
              <a:t>graf</a:t>
            </a:r>
            <a:r>
              <a:rPr lang="da-DK" altLang="da-DK" baseline="0" dirty="0" err="1" smtClean="0"/>
              <a:t>t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failure</a:t>
            </a:r>
            <a:endParaRPr lang="da-DK" altLang="da-DK" dirty="0" smtClean="0"/>
          </a:p>
        </p:txBody>
      </p:sp>
      <p:sp>
        <p:nvSpPr>
          <p:cNvPr id="28676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2DE2DEBF-E6A2-4AA2-B145-44B0148CAB39}" type="slidenum">
              <a:rPr altLang="da-DK" smtClean="0"/>
              <a:pPr/>
              <a:t>5</a:t>
            </a:fld>
            <a:endParaRPr lang="da-DK" altLang="da-D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Husk at fortæl</a:t>
            </a:r>
            <a:r>
              <a:rPr lang="da-DK" baseline="0" dirty="0" smtClean="0"/>
              <a:t> hvor mange vi inkluderer og hvor mange der dør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62E59-4820-44BB-B343-1D5A0F9B4102}" type="slidenum">
              <a:rPr lang="da-DK" smtClean="0"/>
              <a:pPr>
                <a:defRPr/>
              </a:pPr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1782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Nævn at </a:t>
            </a:r>
            <a:r>
              <a:rPr lang="da-DK" dirty="0" err="1" smtClean="0"/>
              <a:t>pre-LTx</a:t>
            </a:r>
            <a:r>
              <a:rPr lang="da-DK" dirty="0" smtClean="0"/>
              <a:t> MELD er den</a:t>
            </a:r>
            <a:r>
              <a:rPr lang="da-DK" baseline="0" dirty="0" smtClean="0"/>
              <a:t> samme.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62E59-4820-44BB-B343-1D5A0F9B4102}" type="slidenum">
              <a:rPr lang="da-DK" smtClean="0"/>
              <a:pPr>
                <a:defRPr/>
              </a:pPr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9191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Alle dødsfald</a:t>
            </a:r>
            <a:r>
              <a:rPr lang="da-DK" baseline="0" dirty="0" smtClean="0"/>
              <a:t> i høj MELD score. Få dødsfald i lav MELD score.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62E59-4820-44BB-B343-1D5A0F9B4102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9198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3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a-DK" altLang="da-DK" dirty="0" smtClean="0"/>
              <a:t>Påfaldende</a:t>
            </a:r>
            <a:r>
              <a:rPr lang="da-DK" altLang="da-DK" baseline="0" dirty="0" smtClean="0"/>
              <a:t> at </a:t>
            </a:r>
            <a:endParaRPr lang="da-DK" altLang="da-DK" dirty="0" smtClean="0"/>
          </a:p>
        </p:txBody>
      </p:sp>
      <p:sp>
        <p:nvSpPr>
          <p:cNvPr id="30724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EF92FD17-CC8E-493D-89A3-99CC3FA0ABFA}" type="slidenum">
              <a:rPr altLang="da-DK" smtClean="0"/>
              <a:pPr/>
              <a:t>9</a:t>
            </a:fld>
            <a:endParaRPr lang="da-DK" altLang="da-DK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Fremhæv donor </a:t>
            </a:r>
            <a:r>
              <a:rPr lang="da-DK" dirty="0" err="1" smtClean="0"/>
              <a:t>risk</a:t>
            </a:r>
            <a:r>
              <a:rPr lang="da-DK" dirty="0" smtClean="0"/>
              <a:t> </a:t>
            </a:r>
            <a:r>
              <a:rPr lang="da-DK" dirty="0" err="1" smtClean="0"/>
              <a:t>index</a:t>
            </a:r>
            <a:r>
              <a:rPr lang="da-DK" dirty="0" smtClean="0"/>
              <a:t>. Husk at sig de</a:t>
            </a:r>
            <a:r>
              <a:rPr lang="da-DK" baseline="0" dirty="0" smtClean="0"/>
              <a:t> justeres. Nævn delta MELD om det rykker </a:t>
            </a:r>
            <a:r>
              <a:rPr lang="da-DK" baseline="0" dirty="0" err="1" smtClean="0"/>
              <a:t>adjusted</a:t>
            </a:r>
            <a:r>
              <a:rPr lang="da-DK" baseline="0" dirty="0" smtClean="0"/>
              <a:t> MELD.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62E59-4820-44BB-B343-1D5A0F9B4102}" type="slidenum">
              <a:rPr lang="da-DK" smtClean="0"/>
              <a:pPr>
                <a:defRPr/>
              </a:pPr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0076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Inden for den første uge efter transplantationen kan vi identificerer næsten alle dødsfald indenfor en uge, det er ikke de mest syge (</a:t>
            </a:r>
            <a:r>
              <a:rPr lang="da-DK" dirty="0" err="1" smtClean="0"/>
              <a:t>pre</a:t>
            </a:r>
            <a:r>
              <a:rPr lang="da-DK" dirty="0" smtClean="0"/>
              <a:t>-MELD)</a:t>
            </a:r>
            <a:r>
              <a:rPr lang="da-DK" baseline="0" dirty="0" smtClean="0"/>
              <a:t> ej heller donor. Hvorfor giver tidlig </a:t>
            </a:r>
            <a:r>
              <a:rPr lang="da-DK" baseline="0" dirty="0" err="1" smtClean="0"/>
              <a:t>allograftr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dysfunction</a:t>
            </a:r>
            <a:r>
              <a:rPr lang="da-DK" baseline="0" dirty="0" smtClean="0"/>
              <a:t> død efter måneder, måske kan der ikke gøres noget ved det. </a:t>
            </a:r>
          </a:p>
          <a:p>
            <a:r>
              <a:rPr lang="da-DK" baseline="0" dirty="0" smtClean="0"/>
              <a:t>Tilføj donor slide til spørgsmål. Tilføj komponent slide. Tilføj dødsårsag slide, tidsfaktorer.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62E59-4820-44BB-B343-1D5A0F9B4102}" type="slidenum">
              <a:rPr lang="da-DK" smtClean="0"/>
              <a:pPr>
                <a:defRPr/>
              </a:pPr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3510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Rigshospitalet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25650" y="2286000"/>
            <a:ext cx="6553200" cy="2667000"/>
          </a:xfrm>
        </p:spPr>
        <p:txBody>
          <a:bodyPr anchor="t"/>
          <a:lstStyle>
            <a:lvl1pPr>
              <a:defRPr sz="3700" noProof="1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32000" y="5410200"/>
            <a:ext cx="6553200" cy="838200"/>
          </a:xfrm>
        </p:spPr>
        <p:txBody>
          <a:bodyPr/>
          <a:lstStyle>
            <a:lvl1pPr>
              <a:defRPr sz="1600" noProof="1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724527" y="6400800"/>
            <a:ext cx="288607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Navn (Sidehoved/fod)</a:t>
            </a:r>
            <a:endParaRPr lang="da-DK" noProof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032000" y="6400800"/>
            <a:ext cx="35941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Titel/beskrivelse (Sidehoved/fod)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1544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Navn (Sidehoved/fod)</a:t>
            </a:r>
            <a:endParaRPr lang="da-DK" noProof="1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Titel/beskrivelse (Sidehoved/fod)</a:t>
            </a:r>
          </a:p>
        </p:txBody>
      </p:sp>
    </p:spTree>
    <p:extLst>
      <p:ext uri="{BB962C8B-B14F-4D97-AF65-F5344CB8AC3E}">
        <p14:creationId xmlns:p14="http://schemas.microsoft.com/office/powerpoint/2010/main" val="2561197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800850" y="838200"/>
            <a:ext cx="1809750" cy="5486400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1371600" y="838200"/>
            <a:ext cx="5276850" cy="5486400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Navn (Sidehoved/fod)</a:t>
            </a:r>
            <a:endParaRPr lang="da-DK" noProof="1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Titel/beskrivelse (Sidehoved/fod)</a:t>
            </a:r>
          </a:p>
        </p:txBody>
      </p:sp>
    </p:spTree>
    <p:extLst>
      <p:ext uri="{BB962C8B-B14F-4D97-AF65-F5344CB8AC3E}">
        <p14:creationId xmlns:p14="http://schemas.microsoft.com/office/powerpoint/2010/main" val="2985791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33F2C-BCDD-4FF1-9C8B-0203E05B9B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46BC2-E1BB-4411-9780-BAFAAF2237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83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C56EB-952D-494A-83E3-8B6148192D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8CB97-28DD-4EBC-996C-A52B26DD12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56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6A231-1056-4003-BC9D-E5E4BBDAFF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10D10-00AB-415E-B033-9AA9316BFE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32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32FD7-C44E-4D76-BEB1-E065F7F2C19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FD4C-B1BB-4A52-985C-A052E8BF4DD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3B67D-AC64-48B8-8766-D95525423F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E94D3-CB9E-4B51-B490-657A8C1B79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309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CC094-604A-4107-B7BC-4F4092F0B1C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DB957-52AF-48BC-B227-BBD552834B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89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EF929-3A42-447E-B20E-4F9F2C7D60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26412-EE60-447D-BC29-DFE6B030EE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680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0F673-A7EB-4D07-81B9-C10D488072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BAFC8-B316-41A3-AB64-FE66C32B5DB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60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Navn (Sidehoved/fod)</a:t>
            </a:r>
            <a:endParaRPr lang="da-DK" noProof="1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Titel/beskrivelse (Sidehoved/fod)</a:t>
            </a:r>
          </a:p>
        </p:txBody>
      </p:sp>
    </p:spTree>
    <p:extLst>
      <p:ext uri="{BB962C8B-B14F-4D97-AF65-F5344CB8AC3E}">
        <p14:creationId xmlns:p14="http://schemas.microsoft.com/office/powerpoint/2010/main" val="3995059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ED2AA-C665-4B2D-AFAE-527D7331767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E207F-71EF-45B7-9DDD-F9AAC9E4B6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87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86445-1AE9-49FC-9AA0-C0590C3243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45158-EF07-436E-B985-321F1A5507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17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E3416-F0A4-46B5-B073-6296B99A9D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0AE2C-E721-4664-8CB0-4DA71FA6F2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65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Navn (Sidehoved/fod)</a:t>
            </a:r>
            <a:endParaRPr lang="da-DK" noProof="1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Titel/beskrivelse (Sidehoved/fod)</a:t>
            </a:r>
          </a:p>
        </p:txBody>
      </p:sp>
    </p:spTree>
    <p:extLst>
      <p:ext uri="{BB962C8B-B14F-4D97-AF65-F5344CB8AC3E}">
        <p14:creationId xmlns:p14="http://schemas.microsoft.com/office/powerpoint/2010/main" val="1669653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371600" y="1819276"/>
            <a:ext cx="3543300" cy="4505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67300" y="1819276"/>
            <a:ext cx="3543300" cy="4505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Navn (Sidehoved/fod)</a:t>
            </a:r>
            <a:endParaRPr lang="da-DK" noProof="1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Titel/beskrivelse (Sidehoved/fod)</a:t>
            </a:r>
          </a:p>
        </p:txBody>
      </p:sp>
    </p:spTree>
    <p:extLst>
      <p:ext uri="{BB962C8B-B14F-4D97-AF65-F5344CB8AC3E}">
        <p14:creationId xmlns:p14="http://schemas.microsoft.com/office/powerpoint/2010/main" val="340296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Navn (Sidehoved/fod)</a:t>
            </a:r>
            <a:endParaRPr lang="da-DK" noProof="1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Titel/beskrivelse (Sidehoved/fod)</a:t>
            </a:r>
          </a:p>
        </p:txBody>
      </p:sp>
    </p:spTree>
    <p:extLst>
      <p:ext uri="{BB962C8B-B14F-4D97-AF65-F5344CB8AC3E}">
        <p14:creationId xmlns:p14="http://schemas.microsoft.com/office/powerpoint/2010/main" val="247398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Navn (Sidehoved/fod)</a:t>
            </a:r>
            <a:endParaRPr lang="da-DK" noProof="1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Titel/beskrivelse (Sidehoved/fod)</a:t>
            </a:r>
          </a:p>
        </p:txBody>
      </p:sp>
    </p:spTree>
    <p:extLst>
      <p:ext uri="{BB962C8B-B14F-4D97-AF65-F5344CB8AC3E}">
        <p14:creationId xmlns:p14="http://schemas.microsoft.com/office/powerpoint/2010/main" val="156656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Navn (Sidehoved/fod)</a:t>
            </a:r>
            <a:endParaRPr lang="da-DK" noProof="1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Titel/beskrivelse (Sidehoved/fod)</a:t>
            </a:r>
          </a:p>
        </p:txBody>
      </p:sp>
    </p:spTree>
    <p:extLst>
      <p:ext uri="{BB962C8B-B14F-4D97-AF65-F5344CB8AC3E}">
        <p14:creationId xmlns:p14="http://schemas.microsoft.com/office/powerpoint/2010/main" val="146745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Navn (Sidehoved/fod)</a:t>
            </a:r>
            <a:endParaRPr lang="da-DK" noProof="1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Titel/beskrivelse (Sidehoved/fod)</a:t>
            </a:r>
          </a:p>
        </p:txBody>
      </p:sp>
    </p:spTree>
    <p:extLst>
      <p:ext uri="{BB962C8B-B14F-4D97-AF65-F5344CB8AC3E}">
        <p14:creationId xmlns:p14="http://schemas.microsoft.com/office/powerpoint/2010/main" val="52296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smtClean="0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Navn (Sidehoved/fod)</a:t>
            </a:r>
            <a:endParaRPr lang="da-DK" noProof="1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Titel/beskrivelse (Sidehoved/fod)</a:t>
            </a:r>
          </a:p>
        </p:txBody>
      </p:sp>
    </p:spTree>
    <p:extLst>
      <p:ext uri="{BB962C8B-B14F-4D97-AF65-F5344CB8AC3E}">
        <p14:creationId xmlns:p14="http://schemas.microsoft.com/office/powerpoint/2010/main" val="211534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Rigshospitalet_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838200"/>
            <a:ext cx="723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noProof="1" smtClean="0"/>
              <a:t>Klik for at redigere i master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819276"/>
            <a:ext cx="72390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noProof="1" smtClean="0"/>
              <a:t>Klik for at redigere i master</a:t>
            </a:r>
          </a:p>
          <a:p>
            <a:pPr lvl="1"/>
            <a:r>
              <a:rPr lang="da-DK" altLang="da-DK" noProof="1" smtClean="0"/>
              <a:t>Andet niveau</a:t>
            </a:r>
          </a:p>
          <a:p>
            <a:pPr lvl="2"/>
            <a:r>
              <a:rPr lang="da-DK" altLang="da-DK" noProof="1" smtClean="0"/>
              <a:t>Tredje niveau</a:t>
            </a:r>
          </a:p>
          <a:p>
            <a:pPr lvl="3"/>
            <a:r>
              <a:rPr lang="da-DK" altLang="da-DK" noProof="1" smtClean="0"/>
              <a:t>Fjerde niveau</a:t>
            </a:r>
          </a:p>
          <a:p>
            <a:pPr lvl="4"/>
            <a:r>
              <a:rPr lang="da-DK" altLang="da-DK" noProof="1" smtClean="0"/>
              <a:t>Femte niveau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08627" y="6400800"/>
            <a:ext cx="310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r>
              <a:rPr lang="da-DK"/>
              <a:t>Navn (Sidehoved/fod)</a:t>
            </a:r>
            <a:endParaRPr lang="da-DK" noProof="1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1600" y="6400800"/>
            <a:ext cx="406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1" noProof="1"/>
            </a:lvl1pPr>
          </a:lstStyle>
          <a:p>
            <a:pPr>
              <a:defRPr/>
            </a:pPr>
            <a:r>
              <a:t>Titel/beskrivelse (Sidehoved/fod)</a:t>
            </a:r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hf sldNum="0"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ea typeface="ヒラギノ角ゴ Pro W3" pitchFamily="1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ea typeface="ヒラギノ角ゴ Pro W3" pitchFamily="1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ea typeface="ヒラギノ角ゴ Pro W3" pitchFamily="1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ea typeface="ヒラギノ角ゴ Pro W3" pitchFamily="1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ea typeface="ヒラギノ角ゴ Pro W3" pitchFamily="1" charset="-128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10000"/>
        <a:buChar char="•"/>
        <a:defRPr sz="2400">
          <a:solidFill>
            <a:srgbClr val="404040"/>
          </a:solidFill>
          <a:latin typeface="+mn-lt"/>
          <a:ea typeface="+mn-ea"/>
          <a:cs typeface="+mn-cs"/>
        </a:defRPr>
      </a:lvl1pPr>
      <a:lvl2pPr marL="768350" indent="-285750" algn="l" rtl="0" eaLnBrk="0" fontAlgn="base" hangingPunct="0">
        <a:spcBef>
          <a:spcPct val="20000"/>
        </a:spcBef>
        <a:spcAft>
          <a:spcPct val="0"/>
        </a:spcAft>
        <a:buFont typeface="Times" pitchFamily="1" charset="0"/>
        <a:buChar char="•"/>
        <a:defRPr sz="2000">
          <a:solidFill>
            <a:srgbClr val="404040"/>
          </a:solidFill>
          <a:latin typeface="+mn-lt"/>
          <a:ea typeface="+mn-ea"/>
        </a:defRPr>
      </a:lvl2pPr>
      <a:lvl3pPr marL="1187450" indent="-228600" algn="l" rtl="0" eaLnBrk="0" fontAlgn="base" hangingPunct="0">
        <a:spcBef>
          <a:spcPct val="20000"/>
        </a:spcBef>
        <a:spcAft>
          <a:spcPct val="0"/>
        </a:spcAft>
        <a:buChar char="-"/>
        <a:defRPr>
          <a:solidFill>
            <a:srgbClr val="404040"/>
          </a:solidFill>
          <a:latin typeface="+mn-lt"/>
          <a:ea typeface="+mn-ea"/>
        </a:defRPr>
      </a:lvl3pPr>
      <a:lvl4pPr marL="1606550" indent="-228600" algn="l" rtl="0" eaLnBrk="0" fontAlgn="base" hangingPunct="0">
        <a:spcBef>
          <a:spcPct val="20000"/>
        </a:spcBef>
        <a:spcAft>
          <a:spcPct val="0"/>
        </a:spcAft>
        <a:buChar char="&gt;"/>
        <a:defRPr sz="1600">
          <a:solidFill>
            <a:srgbClr val="40404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0404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0404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0404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0404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 smtClean="0"/>
              <a:t>Click to edit Master text styles</a:t>
            </a:r>
          </a:p>
          <a:p>
            <a:pPr lvl="1"/>
            <a:r>
              <a:rPr lang="en-US" altLang="da-DK" smtClean="0"/>
              <a:t>Second level</a:t>
            </a:r>
          </a:p>
          <a:p>
            <a:pPr lvl="2"/>
            <a:r>
              <a:rPr lang="en-US" altLang="da-DK" smtClean="0"/>
              <a:t>Third level</a:t>
            </a:r>
          </a:p>
          <a:p>
            <a:pPr lvl="3"/>
            <a:r>
              <a:rPr lang="en-US" altLang="da-DK" smtClean="0"/>
              <a:t>Fourth level</a:t>
            </a:r>
          </a:p>
          <a:p>
            <a:pPr lvl="4"/>
            <a:r>
              <a:rPr lang="en-US" altLang="da-DK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 eaLnBrk="1" hangingPunct="1">
              <a:defRPr/>
            </a:pPr>
            <a:fld id="{43902AEB-AF1A-40DD-9AE1-6942FEA553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 eaLnBrk="1" hangingPunct="1">
                <a:defRPr/>
              </a:pPr>
              <a:t>9/8/2014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 eaLnBrk="1" hangingPunct="1">
              <a:defRPr/>
            </a:pPr>
            <a:fld id="{2D9118DD-6F0A-4C5B-99BE-EF7B42A4C584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 eaLnBrk="1" hangingPunct="1"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74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533400" y="1350962"/>
            <a:ext cx="6918920" cy="1162051"/>
          </a:xfrm>
        </p:spPr>
        <p:txBody>
          <a:bodyPr/>
          <a:lstStyle/>
          <a:p>
            <a:pPr algn="l" eaLnBrk="1" hangingPunct="1"/>
            <a:r>
              <a:rPr lang="en-US" altLang="en-US" sz="1400" b="1" dirty="0" smtClean="0">
                <a:solidFill>
                  <a:schemeClr val="bg1"/>
                </a:solidFill>
              </a:rPr>
              <a:t>Andreas A. Rostved, MD</a:t>
            </a:r>
            <a:br>
              <a:rPr lang="en-US" altLang="en-US" sz="1400" b="1" dirty="0" smtClean="0">
                <a:solidFill>
                  <a:schemeClr val="bg1"/>
                </a:solidFill>
              </a:rPr>
            </a:br>
            <a:r>
              <a:rPr lang="en-US" altLang="en-US" sz="1400" b="1" dirty="0" smtClean="0">
                <a:solidFill>
                  <a:schemeClr val="bg1"/>
                </a:solidFill>
              </a:rPr>
              <a:t>Research assistant </a:t>
            </a:r>
            <a:br>
              <a:rPr lang="en-US" altLang="en-US" sz="1400" b="1" dirty="0" smtClean="0">
                <a:solidFill>
                  <a:schemeClr val="bg1"/>
                </a:solidFill>
              </a:rPr>
            </a:br>
            <a:r>
              <a:rPr lang="en-US" altLang="en-US" sz="1400" b="1" dirty="0" smtClean="0">
                <a:solidFill>
                  <a:schemeClr val="bg1"/>
                </a:solidFill>
              </a:rPr>
              <a:t>Department of Surgical Gastroenterology and Transplantation</a:t>
            </a:r>
            <a:br>
              <a:rPr lang="en-US" altLang="en-US" sz="1400" b="1" dirty="0" smtClean="0">
                <a:solidFill>
                  <a:schemeClr val="bg1"/>
                </a:solidFill>
              </a:rPr>
            </a:br>
            <a:r>
              <a:rPr lang="en-US" altLang="en-US" sz="1400" b="1" dirty="0" err="1" smtClean="0">
                <a:solidFill>
                  <a:schemeClr val="bg1"/>
                </a:solidFill>
              </a:rPr>
              <a:t>Rigshospitalet</a:t>
            </a:r>
            <a:r>
              <a:rPr lang="en-US" altLang="en-US" sz="1400" b="1" dirty="0" smtClean="0">
                <a:solidFill>
                  <a:schemeClr val="bg1"/>
                </a:solidFill>
              </a:rPr>
              <a:t> – Copenhagen University Hospital</a:t>
            </a:r>
            <a:br>
              <a:rPr lang="en-US" altLang="en-US" sz="1400" b="1" dirty="0" smtClean="0">
                <a:solidFill>
                  <a:schemeClr val="bg1"/>
                </a:solidFill>
              </a:rPr>
            </a:br>
            <a:r>
              <a:rPr lang="en-US" altLang="en-US" sz="1400" b="1" dirty="0" smtClean="0">
                <a:solidFill>
                  <a:schemeClr val="bg1"/>
                </a:solidFill>
              </a:rPr>
              <a:t>Denmark</a:t>
            </a:r>
            <a:endParaRPr lang="en-US" altLang="da-DK" sz="1400" b="1" dirty="0" smtClean="0">
              <a:solidFill>
                <a:schemeClr val="bg1"/>
              </a:solidFill>
            </a:endParaRPr>
          </a:p>
        </p:txBody>
      </p:sp>
      <p:sp>
        <p:nvSpPr>
          <p:cNvPr id="14338" name="Rectangle 9"/>
          <p:cNvSpPr>
            <a:spLocks noChangeArrowheads="1"/>
          </p:cNvSpPr>
          <p:nvPr/>
        </p:nvSpPr>
        <p:spPr bwMode="auto">
          <a:xfrm>
            <a:off x="533400" y="2924944"/>
            <a:ext cx="8305800" cy="332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200" eaLnBrk="1" hangingPunct="1">
              <a:spcBef>
                <a:spcPct val="20000"/>
              </a:spcBef>
            </a:pPr>
            <a:endParaRPr lang="en-US" altLang="da-DK" sz="1000" dirty="0" smtClean="0">
              <a:solidFill>
                <a:prstClr val="white"/>
              </a:solidFill>
            </a:endParaRPr>
          </a:p>
          <a:p>
            <a:pPr algn="ctr" defTabSz="457200" eaLnBrk="1" hangingPunct="1">
              <a:spcBef>
                <a:spcPct val="20000"/>
              </a:spcBef>
            </a:pPr>
            <a:endParaRPr lang="en-US" altLang="da-DK" sz="1000" dirty="0">
              <a:solidFill>
                <a:prstClr val="white"/>
              </a:solidFill>
            </a:endParaRPr>
          </a:p>
          <a:p>
            <a:pPr algn="ctr" defTabSz="457200" eaLnBrk="1" hangingPunct="1">
              <a:spcBef>
                <a:spcPct val="20000"/>
              </a:spcBef>
            </a:pPr>
            <a:endParaRPr lang="en-US" altLang="da-DK" sz="1000" dirty="0" smtClean="0">
              <a:solidFill>
                <a:prstClr val="white"/>
              </a:solidFill>
            </a:endParaRPr>
          </a:p>
          <a:p>
            <a:pPr algn="ctr" defTabSz="457200" eaLnBrk="1" hangingPunct="1">
              <a:spcBef>
                <a:spcPct val="20000"/>
              </a:spcBef>
            </a:pPr>
            <a:endParaRPr lang="en-US" altLang="da-DK" dirty="0">
              <a:solidFill>
                <a:prstClr val="white"/>
              </a:solidFill>
            </a:endParaRPr>
          </a:p>
          <a:p>
            <a:pPr algn="ctr" defTabSz="457200" eaLnBrk="1" hangingPunct="1">
              <a:spcBef>
                <a:spcPct val="20000"/>
              </a:spcBef>
            </a:pPr>
            <a:r>
              <a:rPr lang="en-US" altLang="da-DK" dirty="0" smtClean="0">
                <a:solidFill>
                  <a:prstClr val="white"/>
                </a:solidFill>
              </a:rPr>
              <a:t>I </a:t>
            </a:r>
            <a:r>
              <a:rPr lang="en-US" altLang="da-DK" dirty="0">
                <a:solidFill>
                  <a:prstClr val="white"/>
                </a:solidFill>
              </a:rPr>
              <a:t>have no financial relationships to disclose within the past 12 months relevant to my </a:t>
            </a:r>
            <a:r>
              <a:rPr lang="en-US" altLang="da-DK" dirty="0" smtClean="0">
                <a:solidFill>
                  <a:prstClr val="white"/>
                </a:solidFill>
              </a:rPr>
              <a:t>presentation. </a:t>
            </a:r>
            <a:endParaRPr lang="en-US" altLang="da-DK" dirty="0">
              <a:solidFill>
                <a:prstClr val="white"/>
              </a:solidFill>
            </a:endParaRPr>
          </a:p>
          <a:p>
            <a:pPr algn="ctr" defTabSz="457200" eaLnBrk="1" hangingPunct="1">
              <a:spcBef>
                <a:spcPct val="20000"/>
              </a:spcBef>
            </a:pPr>
            <a:endParaRPr lang="en-US" altLang="da-DK" u="sng" dirty="0">
              <a:solidFill>
                <a:prstClr val="white"/>
              </a:solidFill>
            </a:endParaRPr>
          </a:p>
          <a:p>
            <a:pPr algn="ctr" defTabSz="457200" eaLnBrk="1" hangingPunct="1">
              <a:spcBef>
                <a:spcPct val="20000"/>
              </a:spcBef>
            </a:pPr>
            <a:endParaRPr lang="en-US" altLang="da-DK" dirty="0" smtClean="0">
              <a:solidFill>
                <a:prstClr val="white"/>
              </a:solidFill>
            </a:endParaRPr>
          </a:p>
          <a:p>
            <a:pPr algn="ctr" defTabSz="457200" eaLnBrk="1" hangingPunct="1">
              <a:spcBef>
                <a:spcPct val="20000"/>
              </a:spcBef>
            </a:pPr>
            <a:r>
              <a:rPr lang="en-US" altLang="da-DK" dirty="0" smtClean="0">
                <a:solidFill>
                  <a:prstClr val="white"/>
                </a:solidFill>
              </a:rPr>
              <a:t>My </a:t>
            </a:r>
            <a:r>
              <a:rPr lang="en-US" altLang="da-DK" dirty="0" smtClean="0">
                <a:solidFill>
                  <a:prstClr val="white"/>
                </a:solidFill>
              </a:rPr>
              <a:t>presentation does </a:t>
            </a:r>
            <a:r>
              <a:rPr lang="en-US" altLang="da-DK" dirty="0">
                <a:solidFill>
                  <a:prstClr val="white"/>
                </a:solidFill>
              </a:rPr>
              <a:t>not include discussion of off-label or investigational </a:t>
            </a:r>
            <a:r>
              <a:rPr lang="en-US" altLang="da-DK" dirty="0" smtClean="0">
                <a:solidFill>
                  <a:prstClr val="white"/>
                </a:solidFill>
              </a:rPr>
              <a:t>use.</a:t>
            </a:r>
            <a:endParaRPr lang="en-US" altLang="da-DK" dirty="0">
              <a:solidFill>
                <a:prstClr val="white"/>
              </a:solidFill>
            </a:endParaRPr>
          </a:p>
          <a:p>
            <a:pPr algn="ctr" defTabSz="457200" eaLnBrk="1" hangingPunct="1">
              <a:spcBef>
                <a:spcPct val="20000"/>
              </a:spcBef>
            </a:pPr>
            <a:endParaRPr lang="en-US" altLang="da-DK" dirty="0" smtClean="0">
              <a:solidFill>
                <a:prstClr val="white"/>
              </a:solidFill>
            </a:endParaRPr>
          </a:p>
          <a:p>
            <a:pPr algn="ctr" defTabSz="457200" eaLnBrk="1" hangingPunct="1">
              <a:spcBef>
                <a:spcPct val="20000"/>
              </a:spcBef>
            </a:pPr>
            <a:endParaRPr lang="en-US" altLang="da-DK" dirty="0">
              <a:solidFill>
                <a:prstClr val="white"/>
              </a:solidFill>
            </a:endParaRPr>
          </a:p>
          <a:p>
            <a:pPr algn="ctr" defTabSz="457200" eaLnBrk="1" hangingPunct="1">
              <a:spcBef>
                <a:spcPct val="20000"/>
              </a:spcBef>
            </a:pPr>
            <a:r>
              <a:rPr lang="en-US" altLang="da-DK" dirty="0">
                <a:solidFill>
                  <a:prstClr val="white"/>
                </a:solidFill>
              </a:rPr>
              <a:t>I </a:t>
            </a:r>
            <a:r>
              <a:rPr lang="en-US" altLang="da-DK" dirty="0" smtClean="0">
                <a:solidFill>
                  <a:prstClr val="white"/>
                </a:solidFill>
              </a:rPr>
              <a:t>do </a:t>
            </a:r>
            <a:r>
              <a:rPr lang="en-US" altLang="da-DK" dirty="0">
                <a:solidFill>
                  <a:prstClr val="white"/>
                </a:solidFill>
              </a:rPr>
              <a:t>not intend to reference unlabeled/unapproved uses of drugs or products in my </a:t>
            </a:r>
            <a:r>
              <a:rPr lang="en-US" altLang="da-DK" dirty="0" smtClean="0">
                <a:solidFill>
                  <a:prstClr val="white"/>
                </a:solidFill>
              </a:rPr>
              <a:t>presentation.</a:t>
            </a:r>
            <a:endParaRPr lang="en-US" alt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10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40"/>
    </mc:Choice>
    <mc:Fallback xmlns="">
      <p:transition spd="slow" advTm="934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>
          <a:xfrm>
            <a:off x="1371600" y="540000"/>
            <a:ext cx="7239000" cy="762000"/>
          </a:xfrm>
        </p:spPr>
        <p:txBody>
          <a:bodyPr anchor="ctr"/>
          <a:lstStyle/>
          <a:p>
            <a:pPr algn="r"/>
            <a:r>
              <a:rPr lang="da-DK" altLang="da-DK" sz="2400" dirty="0" smtClean="0">
                <a:solidFill>
                  <a:schemeClr val="bg2"/>
                </a:solidFill>
              </a:rPr>
              <a:t>The </a:t>
            </a:r>
            <a:r>
              <a:rPr lang="da-DK" altLang="da-DK" sz="2400" dirty="0" err="1" smtClean="0">
                <a:solidFill>
                  <a:schemeClr val="bg2"/>
                </a:solidFill>
              </a:rPr>
              <a:t>adjusted</a:t>
            </a:r>
            <a:r>
              <a:rPr lang="da-DK" altLang="da-DK" sz="2400" dirty="0" smtClean="0">
                <a:solidFill>
                  <a:schemeClr val="bg2"/>
                </a:solidFill>
              </a:rPr>
              <a:t> MELD score performs </a:t>
            </a:r>
            <a:r>
              <a:rPr lang="da-DK" altLang="da-DK" sz="2400" dirty="0" err="1" smtClean="0">
                <a:solidFill>
                  <a:schemeClr val="bg2"/>
                </a:solidFill>
              </a:rPr>
              <a:t>equally</a:t>
            </a:r>
            <a:r>
              <a:rPr lang="da-DK" altLang="da-DK" sz="2400" dirty="0" smtClean="0">
                <a:solidFill>
                  <a:schemeClr val="bg2"/>
                </a:solidFill>
              </a:rPr>
              <a:t> </a:t>
            </a:r>
            <a:r>
              <a:rPr lang="da-DK" altLang="da-DK" sz="2400" dirty="0" err="1" smtClean="0">
                <a:solidFill>
                  <a:schemeClr val="bg2"/>
                </a:solidFill>
              </a:rPr>
              <a:t>good</a:t>
            </a:r>
            <a:r>
              <a:rPr lang="da-DK" altLang="da-DK" sz="2400" dirty="0" smtClean="0">
                <a:solidFill>
                  <a:schemeClr val="bg2"/>
                </a:solidFill>
              </a:rPr>
              <a:t> and </a:t>
            </a:r>
            <a:r>
              <a:rPr lang="el-GR" altLang="da-DK" sz="2400" dirty="0" smtClean="0">
                <a:solidFill>
                  <a:schemeClr val="bg2"/>
                </a:solidFill>
              </a:rPr>
              <a:t>Δ</a:t>
            </a:r>
            <a:r>
              <a:rPr lang="da-DK" altLang="da-DK" sz="2400" dirty="0" smtClean="0">
                <a:solidFill>
                  <a:schemeClr val="bg2"/>
                </a:solidFill>
              </a:rPr>
              <a:t>MELD from </a:t>
            </a:r>
            <a:r>
              <a:rPr lang="da-DK" altLang="da-DK" sz="2400" dirty="0" err="1" smtClean="0">
                <a:solidFill>
                  <a:schemeClr val="bg2"/>
                </a:solidFill>
              </a:rPr>
              <a:t>day</a:t>
            </a:r>
            <a:r>
              <a:rPr lang="da-DK" altLang="da-DK" sz="2400" dirty="0" smtClean="0">
                <a:solidFill>
                  <a:schemeClr val="bg2"/>
                </a:solidFill>
              </a:rPr>
              <a:t> 1-10 </a:t>
            </a:r>
            <a:r>
              <a:rPr lang="da-DK" altLang="da-DK" sz="2400" dirty="0" err="1" smtClean="0">
                <a:solidFill>
                  <a:schemeClr val="bg2"/>
                </a:solidFill>
              </a:rPr>
              <a:t>predicts</a:t>
            </a:r>
            <a:r>
              <a:rPr lang="da-DK" altLang="da-DK" sz="2400" dirty="0" smtClean="0">
                <a:solidFill>
                  <a:schemeClr val="bg2"/>
                </a:solidFill>
              </a:rPr>
              <a:t> </a:t>
            </a:r>
            <a:r>
              <a:rPr lang="da-DK" altLang="da-DK" sz="2400" dirty="0" err="1" smtClean="0">
                <a:solidFill>
                  <a:schemeClr val="bg2"/>
                </a:solidFill>
              </a:rPr>
              <a:t>graft</a:t>
            </a:r>
            <a:r>
              <a:rPr lang="da-DK" altLang="da-DK" sz="2400" dirty="0" smtClean="0">
                <a:solidFill>
                  <a:schemeClr val="bg2"/>
                </a:solidFill>
              </a:rPr>
              <a:t> </a:t>
            </a:r>
            <a:r>
              <a:rPr lang="da-DK" altLang="da-DK" sz="2400" dirty="0" err="1" smtClean="0">
                <a:solidFill>
                  <a:schemeClr val="bg2"/>
                </a:solidFill>
              </a:rPr>
              <a:t>failure</a:t>
            </a:r>
            <a:r>
              <a:rPr lang="da-DK" altLang="da-DK" sz="2400" dirty="0" smtClean="0">
                <a:solidFill>
                  <a:schemeClr val="bg2"/>
                </a:solidFill>
              </a:rPr>
              <a:t> </a:t>
            </a:r>
          </a:p>
        </p:txBody>
      </p:sp>
      <p:pic>
        <p:nvPicPr>
          <p:cNvPr id="4" name="Picture 2" descr="C:\Documents and Settings\AROS0083\Dokumenter\WTC 2014\Forest logarithmi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" t="5922" r="12119" b="1870"/>
          <a:stretch/>
        </p:blipFill>
        <p:spPr bwMode="auto">
          <a:xfrm>
            <a:off x="1043608" y="1340768"/>
            <a:ext cx="810039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1315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1371600" y="540000"/>
            <a:ext cx="7239000" cy="762000"/>
          </a:xfrm>
        </p:spPr>
        <p:txBody>
          <a:bodyPr anchor="ctr"/>
          <a:lstStyle/>
          <a:p>
            <a:pPr algn="ctr" eaLnBrk="1" hangingPunct="1"/>
            <a:r>
              <a:rPr lang="da-DK" altLang="da-DK" sz="3700" dirty="0" err="1" smtClean="0">
                <a:solidFill>
                  <a:schemeClr val="bg2"/>
                </a:solidFill>
              </a:rPr>
              <a:t>Conclusions</a:t>
            </a:r>
            <a:endParaRPr lang="da-DK" altLang="da-DK" sz="3700" dirty="0" smtClean="0">
              <a:solidFill>
                <a:schemeClr val="bg2"/>
              </a:solidFill>
            </a:endParaRPr>
          </a:p>
        </p:txBody>
      </p:sp>
      <p:sp>
        <p:nvSpPr>
          <p:cNvPr id="24579" name="Pladsholder til indhold 2"/>
          <p:cNvSpPr>
            <a:spLocks noGrp="1"/>
          </p:cNvSpPr>
          <p:nvPr>
            <p:ph idx="1"/>
          </p:nvPr>
        </p:nvSpPr>
        <p:spPr>
          <a:xfrm>
            <a:off x="1331640" y="1412776"/>
            <a:ext cx="7239000" cy="4922092"/>
          </a:xfrm>
        </p:spPr>
        <p:txBody>
          <a:bodyPr/>
          <a:lstStyle/>
          <a:p>
            <a:pPr eaLnBrk="1" hangingPunct="1">
              <a:spcAft>
                <a:spcPts val="2000"/>
              </a:spcAft>
            </a:pPr>
            <a:r>
              <a:rPr lang="en-US" sz="2000" dirty="0">
                <a:solidFill>
                  <a:schemeClr val="bg2"/>
                </a:solidFill>
              </a:rPr>
              <a:t>The MELD score determined at day 10 </a:t>
            </a:r>
            <a:r>
              <a:rPr lang="en-US" sz="2000" dirty="0" smtClean="0">
                <a:solidFill>
                  <a:schemeClr val="bg2"/>
                </a:solidFill>
              </a:rPr>
              <a:t>post-</a:t>
            </a:r>
            <a:r>
              <a:rPr lang="en-US" sz="2000" dirty="0" err="1" smtClean="0">
                <a:solidFill>
                  <a:schemeClr val="bg2"/>
                </a:solidFill>
              </a:rPr>
              <a:t>LTx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>
                <a:solidFill>
                  <a:schemeClr val="bg2"/>
                </a:solidFill>
              </a:rPr>
              <a:t>is a strong and independent predictor of 1-year mortality or re-</a:t>
            </a:r>
            <a:r>
              <a:rPr lang="en-US" sz="2000" dirty="0" err="1">
                <a:solidFill>
                  <a:schemeClr val="bg2"/>
                </a:solidFill>
              </a:rPr>
              <a:t>LTx</a:t>
            </a:r>
            <a:r>
              <a:rPr lang="en-US" sz="2000" dirty="0">
                <a:solidFill>
                  <a:schemeClr val="bg2"/>
                </a:solidFill>
              </a:rPr>
              <a:t>. Almost all patients who died or were re-transplanted had a day 10 </a:t>
            </a:r>
            <a:r>
              <a:rPr lang="en-US" sz="2000" dirty="0" smtClean="0">
                <a:solidFill>
                  <a:schemeClr val="bg2"/>
                </a:solidFill>
              </a:rPr>
              <a:t>post-</a:t>
            </a:r>
            <a:r>
              <a:rPr lang="en-US" sz="2000" dirty="0" err="1" smtClean="0">
                <a:solidFill>
                  <a:schemeClr val="bg2"/>
                </a:solidFill>
              </a:rPr>
              <a:t>LTx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>
                <a:solidFill>
                  <a:schemeClr val="bg2"/>
                </a:solidFill>
              </a:rPr>
              <a:t>MELD &gt;17.4. </a:t>
            </a:r>
            <a:endParaRPr lang="en-US" sz="2000" dirty="0" smtClean="0">
              <a:solidFill>
                <a:schemeClr val="bg2"/>
              </a:solidFill>
            </a:endParaRPr>
          </a:p>
          <a:p>
            <a:pPr eaLnBrk="1" hangingPunct="1">
              <a:spcAft>
                <a:spcPts val="2000"/>
              </a:spcAft>
            </a:pPr>
            <a:r>
              <a:rPr lang="en-US" sz="2000" dirty="0" smtClean="0">
                <a:solidFill>
                  <a:schemeClr val="bg2"/>
                </a:solidFill>
              </a:rPr>
              <a:t>Pre-</a:t>
            </a:r>
            <a:r>
              <a:rPr lang="en-US" sz="2000" dirty="0" err="1" smtClean="0">
                <a:solidFill>
                  <a:schemeClr val="bg2"/>
                </a:solidFill>
              </a:rPr>
              <a:t>LTx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>
                <a:solidFill>
                  <a:schemeClr val="bg2"/>
                </a:solidFill>
              </a:rPr>
              <a:t>MELD score, </a:t>
            </a:r>
            <a:r>
              <a:rPr lang="en-US" sz="2000" dirty="0" smtClean="0">
                <a:solidFill>
                  <a:schemeClr val="bg2"/>
                </a:solidFill>
              </a:rPr>
              <a:t>donor quality and </a:t>
            </a:r>
            <a:r>
              <a:rPr lang="en-US" sz="2000" dirty="0" err="1" smtClean="0">
                <a:solidFill>
                  <a:schemeClr val="bg2"/>
                </a:solidFill>
              </a:rPr>
              <a:t>peri-LTx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>
                <a:solidFill>
                  <a:schemeClr val="bg2"/>
                </a:solidFill>
              </a:rPr>
              <a:t>operative </a:t>
            </a:r>
            <a:r>
              <a:rPr lang="en-US" sz="2000" dirty="0" smtClean="0">
                <a:solidFill>
                  <a:schemeClr val="bg2"/>
                </a:solidFill>
              </a:rPr>
              <a:t>procedures failed </a:t>
            </a:r>
            <a:r>
              <a:rPr lang="en-US" sz="2000" dirty="0">
                <a:solidFill>
                  <a:schemeClr val="bg2"/>
                </a:solidFill>
              </a:rPr>
              <a:t>to predict having </a:t>
            </a:r>
            <a:r>
              <a:rPr lang="en-US" sz="2000" dirty="0" smtClean="0">
                <a:solidFill>
                  <a:schemeClr val="bg2"/>
                </a:solidFill>
              </a:rPr>
              <a:t>a high </a:t>
            </a:r>
            <a:r>
              <a:rPr lang="en-US" sz="2000" dirty="0">
                <a:solidFill>
                  <a:schemeClr val="bg2"/>
                </a:solidFill>
              </a:rPr>
              <a:t>day 10 </a:t>
            </a:r>
            <a:r>
              <a:rPr lang="en-US" sz="2000" dirty="0" smtClean="0">
                <a:solidFill>
                  <a:schemeClr val="bg2"/>
                </a:solidFill>
              </a:rPr>
              <a:t>post-</a:t>
            </a:r>
            <a:r>
              <a:rPr lang="en-US" sz="2000" dirty="0" err="1" smtClean="0">
                <a:solidFill>
                  <a:schemeClr val="bg2"/>
                </a:solidFill>
              </a:rPr>
              <a:t>LTx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>
                <a:solidFill>
                  <a:schemeClr val="bg2"/>
                </a:solidFill>
              </a:rPr>
              <a:t>MELD score, suggesting that events within first few days after </a:t>
            </a:r>
            <a:r>
              <a:rPr lang="en-US" sz="2000" dirty="0" err="1" smtClean="0">
                <a:solidFill>
                  <a:schemeClr val="bg2"/>
                </a:solidFill>
              </a:rPr>
              <a:t>LTx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>
                <a:solidFill>
                  <a:schemeClr val="bg2"/>
                </a:solidFill>
              </a:rPr>
              <a:t>determines having a day 10 </a:t>
            </a:r>
            <a:r>
              <a:rPr lang="en-US" sz="2000" dirty="0" smtClean="0">
                <a:solidFill>
                  <a:schemeClr val="bg2"/>
                </a:solidFill>
              </a:rPr>
              <a:t>post-</a:t>
            </a:r>
            <a:r>
              <a:rPr lang="en-US" sz="2000" dirty="0" err="1" smtClean="0">
                <a:solidFill>
                  <a:schemeClr val="bg2"/>
                </a:solidFill>
              </a:rPr>
              <a:t>LTx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>
                <a:solidFill>
                  <a:schemeClr val="bg2"/>
                </a:solidFill>
              </a:rPr>
              <a:t>MELD score &gt; 17.4. </a:t>
            </a:r>
          </a:p>
          <a:p>
            <a:pPr eaLnBrk="1" hangingPunct="1">
              <a:spcAft>
                <a:spcPts val="2000"/>
              </a:spcAft>
            </a:pPr>
            <a:r>
              <a:rPr lang="en-US" sz="2000" dirty="0" smtClean="0">
                <a:solidFill>
                  <a:schemeClr val="bg2"/>
                </a:solidFill>
              </a:rPr>
              <a:t>These </a:t>
            </a:r>
            <a:r>
              <a:rPr lang="en-US" sz="2000" dirty="0">
                <a:solidFill>
                  <a:schemeClr val="bg2"/>
                </a:solidFill>
              </a:rPr>
              <a:t>observations should be confirmed in an independent </a:t>
            </a:r>
            <a:r>
              <a:rPr lang="en-US" sz="2000" dirty="0" smtClean="0">
                <a:solidFill>
                  <a:schemeClr val="bg2"/>
                </a:solidFill>
              </a:rPr>
              <a:t>dataset, </a:t>
            </a:r>
            <a:r>
              <a:rPr lang="en-US" sz="2000" dirty="0">
                <a:solidFill>
                  <a:schemeClr val="bg2"/>
                </a:solidFill>
              </a:rPr>
              <a:t>concerted actions to identify factors in the post-operative course that result in elevated day 10 </a:t>
            </a:r>
            <a:r>
              <a:rPr lang="en-US" sz="2000" dirty="0" smtClean="0">
                <a:solidFill>
                  <a:schemeClr val="bg2"/>
                </a:solidFill>
              </a:rPr>
              <a:t>post-</a:t>
            </a:r>
            <a:r>
              <a:rPr lang="en-US" sz="2000" dirty="0" err="1" smtClean="0">
                <a:solidFill>
                  <a:schemeClr val="bg2"/>
                </a:solidFill>
              </a:rPr>
              <a:t>LTx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>
                <a:solidFill>
                  <a:schemeClr val="bg2"/>
                </a:solidFill>
              </a:rPr>
              <a:t>MELD score should be undertaken. </a:t>
            </a:r>
            <a:endParaRPr lang="en-US" altLang="da-DK" sz="2000" dirty="0" smtClean="0">
              <a:solidFill>
                <a:schemeClr val="bg2"/>
              </a:solidFill>
            </a:endParaRPr>
          </a:p>
          <a:p>
            <a:pPr marL="0" indent="0" eaLnBrk="1" hangingPunct="1">
              <a:buNone/>
            </a:pPr>
            <a:endParaRPr lang="en-US" altLang="da-DK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 advTm="5720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da-DK" dirty="0" smtClean="0">
                <a:solidFill>
                  <a:schemeClr val="bg2"/>
                </a:solidFill>
              </a:rPr>
              <a:t>Components of the MELD score</a:t>
            </a:r>
            <a:endParaRPr lang="da-DK" dirty="0">
              <a:solidFill>
                <a:schemeClr val="bg2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When each component is added individually to the multivariate model together with the MELD score.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INR </a:t>
            </a:r>
            <a:r>
              <a:rPr lang="en-US" dirty="0">
                <a:solidFill>
                  <a:schemeClr val="bg2"/>
                </a:solidFill>
              </a:rPr>
              <a:t>(HR 2.0, 95% CI: 0.8-4.8), </a:t>
            </a:r>
            <a:endParaRPr lang="en-US" dirty="0" smtClean="0">
              <a:solidFill>
                <a:schemeClr val="bg2"/>
              </a:solidFill>
            </a:endParaRP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Bilirubin </a:t>
            </a:r>
            <a:r>
              <a:rPr lang="en-US" dirty="0">
                <a:solidFill>
                  <a:schemeClr val="bg2"/>
                </a:solidFill>
              </a:rPr>
              <a:t>(HR 0.9, 95% CI: 0.3-2.5) </a:t>
            </a:r>
            <a:endParaRPr lang="en-US" dirty="0" smtClean="0">
              <a:solidFill>
                <a:schemeClr val="bg2"/>
              </a:solidFill>
            </a:endParaRP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Creatinine </a:t>
            </a:r>
            <a:r>
              <a:rPr lang="en-US" dirty="0">
                <a:solidFill>
                  <a:schemeClr val="bg2"/>
                </a:solidFill>
              </a:rPr>
              <a:t>(HR 0.9, 95% CI: 0.4-2.3</a:t>
            </a:r>
            <a:r>
              <a:rPr lang="en-US" dirty="0" smtClean="0">
                <a:solidFill>
                  <a:schemeClr val="bg2"/>
                </a:solidFill>
              </a:rPr>
              <a:t>).</a:t>
            </a:r>
          </a:p>
          <a:p>
            <a:pPr marL="482600" lvl="1" indent="0">
              <a:buNone/>
            </a:pPr>
            <a:endParaRPr lang="da-DK" dirty="0">
              <a:solidFill>
                <a:schemeClr val="bg2"/>
              </a:solidFill>
            </a:endParaRPr>
          </a:p>
          <a:p>
            <a:r>
              <a:rPr lang="da-DK" dirty="0">
                <a:solidFill>
                  <a:schemeClr val="bg2"/>
                </a:solidFill>
              </a:rPr>
              <a:t>Dialyse at </a:t>
            </a:r>
            <a:r>
              <a:rPr lang="da-DK" dirty="0" err="1">
                <a:solidFill>
                  <a:schemeClr val="bg2"/>
                </a:solidFill>
              </a:rPr>
              <a:t>day</a:t>
            </a:r>
            <a:r>
              <a:rPr lang="da-DK" dirty="0">
                <a:solidFill>
                  <a:schemeClr val="bg2"/>
                </a:solidFill>
              </a:rPr>
              <a:t> 10 – HR 2.1 (95% CI, 0.7-5.9)</a:t>
            </a:r>
          </a:p>
          <a:p>
            <a:pPr lvl="1"/>
            <a:r>
              <a:rPr lang="da-DK" dirty="0">
                <a:solidFill>
                  <a:schemeClr val="bg2"/>
                </a:solidFill>
              </a:rPr>
              <a:t>MELD </a:t>
            </a:r>
            <a:r>
              <a:rPr lang="da-DK" dirty="0" err="1">
                <a:solidFill>
                  <a:schemeClr val="bg2"/>
                </a:solidFill>
              </a:rPr>
              <a:t>day</a:t>
            </a:r>
            <a:r>
              <a:rPr lang="da-DK" dirty="0">
                <a:solidFill>
                  <a:schemeClr val="bg2"/>
                </a:solidFill>
              </a:rPr>
              <a:t> 10 (Q4 vs Q1-3) – HR 7.8 (95% CI, 2.8-22.2)</a:t>
            </a:r>
          </a:p>
          <a:p>
            <a:pPr lvl="1"/>
            <a:endParaRPr lang="da-DK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0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239000" cy="762000"/>
          </a:xfrm>
        </p:spPr>
        <p:txBody>
          <a:bodyPr anchor="t"/>
          <a:lstStyle/>
          <a:p>
            <a:pPr algn="ctr"/>
            <a:r>
              <a:rPr lang="da-DK" dirty="0" smtClean="0"/>
              <a:t>Donor </a:t>
            </a:r>
            <a:r>
              <a:rPr lang="da-DK" dirty="0" err="1" smtClean="0"/>
              <a:t>characteristics</a:t>
            </a:r>
            <a:endParaRPr lang="da-DK" dirty="0"/>
          </a:p>
        </p:txBody>
      </p:sp>
      <p:graphicFrame>
        <p:nvGraphicFramePr>
          <p:cNvPr id="7" name="Pladsholder til ind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931995"/>
              </p:ext>
            </p:extLst>
          </p:nvPr>
        </p:nvGraphicFramePr>
        <p:xfrm>
          <a:off x="1187624" y="1052737"/>
          <a:ext cx="7272807" cy="5469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84793"/>
                <a:gridCol w="1583899"/>
                <a:gridCol w="1604115"/>
              </a:tblGrid>
              <a:tr h="450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 </a:t>
                      </a:r>
                      <a:endParaRPr lang="da-DK" sz="1200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50800" marR="50800" marT="50791" marB="507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Survivors </a:t>
                      </a:r>
                      <a:r>
                        <a:rPr lang="en-US" sz="1200" dirty="0" smtClean="0">
                          <a:effectLst/>
                          <a:latin typeface="+mj-lt"/>
                        </a:rPr>
                        <a:t/>
                      </a:r>
                      <a:br>
                        <a:rPr lang="en-US" sz="1200" dirty="0" smtClean="0">
                          <a:effectLst/>
                          <a:latin typeface="+mj-lt"/>
                        </a:rPr>
                      </a:br>
                      <a:r>
                        <a:rPr lang="en-US" sz="1200" dirty="0" smtClean="0">
                          <a:effectLst/>
                          <a:latin typeface="+mj-lt"/>
                        </a:rPr>
                        <a:t>n 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= </a:t>
                      </a:r>
                      <a:r>
                        <a:rPr lang="en-US" sz="1200" dirty="0" smtClean="0">
                          <a:effectLst/>
                          <a:latin typeface="+mj-lt"/>
                        </a:rPr>
                        <a:t>216 (85%)</a:t>
                      </a:r>
                      <a:endParaRPr lang="da-DK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0800" marR="50800" marT="50791" marB="507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</a:rPr>
                        <a:t>Death or Re-</a:t>
                      </a:r>
                      <a:r>
                        <a:rPr lang="en-US" sz="1200" dirty="0" err="1" smtClean="0">
                          <a:effectLst/>
                          <a:latin typeface="+mj-lt"/>
                        </a:rPr>
                        <a:t>LTx</a:t>
                      </a:r>
                      <a:endParaRPr lang="en-US" sz="12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</a:rPr>
                        <a:t>n 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= </a:t>
                      </a:r>
                      <a:r>
                        <a:rPr lang="en-US" sz="1200" dirty="0" smtClean="0">
                          <a:effectLst/>
                          <a:latin typeface="+mj-lt"/>
                        </a:rPr>
                        <a:t>38 (15%)</a:t>
                      </a:r>
                      <a:endParaRPr lang="da-DK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0800" marR="50800" marT="50791" marB="50791" anchor="ctr"/>
                </a:tc>
              </a:tr>
              <a:tr h="2741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j-lt"/>
                        </a:rPr>
                        <a:t>ET-Donor </a:t>
                      </a:r>
                      <a:r>
                        <a:rPr lang="en-US" sz="1200" b="1" dirty="0">
                          <a:effectLst/>
                          <a:latin typeface="+mj-lt"/>
                        </a:rPr>
                        <a:t>Risk </a:t>
                      </a:r>
                      <a:r>
                        <a:rPr lang="en-US" sz="1200" b="1" dirty="0" smtClean="0">
                          <a:effectLst/>
                          <a:latin typeface="+mj-lt"/>
                        </a:rPr>
                        <a:t>Index, </a:t>
                      </a:r>
                      <a:r>
                        <a:rPr lang="en-US" sz="1200" b="1" dirty="0">
                          <a:effectLst/>
                          <a:latin typeface="+mj-lt"/>
                        </a:rPr>
                        <a:t>median (IQ range)</a:t>
                      </a:r>
                      <a:endParaRPr lang="da-DK" sz="12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1.6 (1.3-1.9)</a:t>
                      </a:r>
                      <a:endParaRPr lang="da-DK" sz="12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1.8 (1.5-2.0)</a:t>
                      </a:r>
                      <a:endParaRPr lang="da-DK" sz="12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</a:tr>
              <a:tr h="2741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Age</a:t>
                      </a:r>
                      <a:r>
                        <a:rPr lang="en-US" sz="1200" b="1" dirty="0">
                          <a:effectLst/>
                          <a:latin typeface="+mj-lt"/>
                        </a:rPr>
                        <a:t>, median years (IQ range)</a:t>
                      </a:r>
                      <a:endParaRPr lang="da-DK" sz="12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52 (39-60)</a:t>
                      </a:r>
                      <a:endParaRPr lang="da-DK" sz="12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54 (44-64)</a:t>
                      </a:r>
                      <a:endParaRPr lang="da-DK" sz="12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</a:tr>
              <a:tr h="2741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200" b="1" baseline="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Helvetica"/>
                        </a:rPr>
                        <a:t>Height</a:t>
                      </a:r>
                      <a:r>
                        <a:rPr lang="da-DK" sz="1200" b="1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Helvetica"/>
                        </a:rPr>
                        <a:t>, median cm (IQ range)</a:t>
                      </a:r>
                      <a:endParaRPr lang="da-DK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Helvetica"/>
                        </a:rPr>
                        <a:t>172 (168-180)</a:t>
                      </a:r>
                      <a:endParaRPr lang="da-DK" sz="12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Helvetica"/>
                        </a:rPr>
                        <a:t>174 (168-180)</a:t>
                      </a:r>
                      <a:endParaRPr lang="da-DK" sz="12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</a:tr>
              <a:tr h="2741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Helvetica"/>
                        </a:rPr>
                        <a:t>Weight</a:t>
                      </a:r>
                      <a:r>
                        <a:rPr lang="da-DK" sz="12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Helvetica"/>
                        </a:rPr>
                        <a:t>, median kg (IQ range)</a:t>
                      </a:r>
                      <a:endParaRPr lang="da-DK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Helvetica"/>
                        </a:rPr>
                        <a:t>73 (65-85)</a:t>
                      </a:r>
                      <a:endParaRPr lang="da-DK" sz="12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Helvetica"/>
                        </a:rPr>
                        <a:t>72</a:t>
                      </a:r>
                      <a:r>
                        <a:rPr lang="da-DK" sz="1200" b="1" baseline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Helvetica"/>
                        </a:rPr>
                        <a:t> (66-83)</a:t>
                      </a:r>
                      <a:endParaRPr lang="da-DK" sz="12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</a:tr>
              <a:tr h="2741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Helvetica"/>
                        </a:rPr>
                        <a:t>Male,</a:t>
                      </a:r>
                      <a:r>
                        <a:rPr lang="da-DK" sz="1200" b="1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Helvetica"/>
                        </a:rPr>
                        <a:t> n (%) </a:t>
                      </a:r>
                      <a:endParaRPr lang="da-DK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Helvetica"/>
                        </a:rPr>
                        <a:t>100 (46 %</a:t>
                      </a:r>
                      <a:r>
                        <a:rPr lang="da-DK" sz="1200" b="1" baseline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Helvetica"/>
                        </a:rPr>
                        <a:t>)</a:t>
                      </a:r>
                      <a:endParaRPr lang="da-DK" sz="12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Helvetica"/>
                        </a:rPr>
                        <a:t>22 (58 %)</a:t>
                      </a:r>
                      <a:endParaRPr lang="da-DK" sz="12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</a:tr>
              <a:tr h="2741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Helvetica"/>
                        </a:rPr>
                        <a:t>Mechanical</a:t>
                      </a:r>
                      <a:r>
                        <a:rPr lang="da-DK" sz="1200" b="1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Helvetica"/>
                        </a:rPr>
                        <a:t> support, median </a:t>
                      </a:r>
                      <a:r>
                        <a:rPr lang="da-DK" sz="1200" b="1" baseline="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Helvetica"/>
                        </a:rPr>
                        <a:t>hours</a:t>
                      </a:r>
                      <a:r>
                        <a:rPr lang="da-DK" sz="1200" b="1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Helvetica"/>
                        </a:rPr>
                        <a:t> (IQ-range)</a:t>
                      </a:r>
                      <a:endParaRPr lang="da-DK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Helvetica"/>
                        </a:rPr>
                        <a:t>24 (16-50)</a:t>
                      </a:r>
                      <a:endParaRPr lang="da-DK" sz="12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Helvetica"/>
                        </a:rPr>
                        <a:t>25</a:t>
                      </a:r>
                      <a:r>
                        <a:rPr lang="da-DK" sz="1200" b="1" baseline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Helvetica"/>
                        </a:rPr>
                        <a:t> (18-36)</a:t>
                      </a:r>
                      <a:endParaRPr lang="da-DK" sz="12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</a:tr>
              <a:tr h="2741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Helvetica"/>
                        </a:rPr>
                        <a:t>Donor</a:t>
                      </a:r>
                      <a:r>
                        <a:rPr lang="da-DK" sz="1200" b="1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Helvetica"/>
                        </a:rPr>
                        <a:t> </a:t>
                      </a:r>
                      <a:r>
                        <a:rPr lang="da-DK" sz="1200" b="1" baseline="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Helvetica"/>
                        </a:rPr>
                        <a:t>warm</a:t>
                      </a:r>
                      <a:r>
                        <a:rPr lang="da-DK" sz="1200" b="1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Helvetica"/>
                        </a:rPr>
                        <a:t> </a:t>
                      </a:r>
                      <a:r>
                        <a:rPr lang="da-DK" sz="1200" b="1" baseline="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Helvetica"/>
                        </a:rPr>
                        <a:t>ischemia</a:t>
                      </a:r>
                      <a:r>
                        <a:rPr lang="da-DK" sz="1200" b="1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Helvetica"/>
                        </a:rPr>
                        <a:t>, median min (IQ-range)</a:t>
                      </a:r>
                      <a:endParaRPr lang="da-DK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Helvetica"/>
                        </a:rPr>
                        <a:t>45 (37-54)</a:t>
                      </a:r>
                      <a:endParaRPr lang="da-DK" sz="12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Helvetica"/>
                        </a:rPr>
                        <a:t>44 (40-56)</a:t>
                      </a:r>
                      <a:endParaRPr lang="da-DK" sz="12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</a:tr>
              <a:tr h="2741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Cold </a:t>
                      </a:r>
                      <a:r>
                        <a:rPr lang="en-US" sz="1200" b="1" dirty="0" smtClean="0">
                          <a:effectLst/>
                          <a:latin typeface="+mj-lt"/>
                        </a:rPr>
                        <a:t>ischemia, </a:t>
                      </a:r>
                      <a:r>
                        <a:rPr lang="en-US" sz="1200" b="1" dirty="0">
                          <a:effectLst/>
                          <a:latin typeface="+mj-lt"/>
                        </a:rPr>
                        <a:t>median </a:t>
                      </a:r>
                      <a:r>
                        <a:rPr lang="en-US" sz="1200" b="1" dirty="0" smtClean="0">
                          <a:effectLst/>
                          <a:latin typeface="+mj-lt"/>
                        </a:rPr>
                        <a:t>min (IQ </a:t>
                      </a:r>
                      <a:r>
                        <a:rPr lang="en-US" sz="1200" b="1" dirty="0">
                          <a:effectLst/>
                          <a:latin typeface="+mj-lt"/>
                        </a:rPr>
                        <a:t>range)</a:t>
                      </a:r>
                      <a:endParaRPr lang="da-DK" sz="12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634 (525-763)</a:t>
                      </a:r>
                      <a:endParaRPr lang="da-DK" sz="12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690 (563-835)</a:t>
                      </a:r>
                      <a:endParaRPr lang="da-DK" sz="12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</a:tr>
              <a:tr h="4503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+mj-lt"/>
                        </a:rPr>
                        <a:t>Recipient</a:t>
                      </a:r>
                      <a:r>
                        <a:rPr lang="en-US" sz="1200" b="1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1200" b="1" baseline="0" dirty="0" err="1" smtClean="0">
                          <a:effectLst/>
                          <a:latin typeface="+mj-lt"/>
                        </a:rPr>
                        <a:t>warm</a:t>
                      </a:r>
                      <a:r>
                        <a:rPr lang="en-US" sz="1200" b="1" dirty="0" err="1" smtClean="0">
                          <a:effectLst/>
                          <a:latin typeface="+mj-lt"/>
                        </a:rPr>
                        <a:t>ischemia</a:t>
                      </a:r>
                      <a:r>
                        <a:rPr lang="en-US" sz="1200" b="1" dirty="0" smtClean="0">
                          <a:effectLst/>
                          <a:latin typeface="+mj-lt"/>
                        </a:rPr>
                        <a:t>, median min (IQ range)</a:t>
                      </a:r>
                      <a:endParaRPr lang="da-DK" sz="1200" b="1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Helvetica"/>
                        <a:cs typeface="+mn-cs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Helvetica"/>
                        </a:rPr>
                        <a:t>54 (46-61)</a:t>
                      </a:r>
                      <a:endParaRPr lang="da-DK" sz="12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Helvetica"/>
                        </a:rPr>
                        <a:t>60 (50-69)</a:t>
                      </a:r>
                      <a:endParaRPr lang="da-DK" sz="12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</a:tr>
              <a:tr h="2741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Helvetica"/>
                          <a:cs typeface="+mn-cs"/>
                        </a:rPr>
                        <a:t>Donor</a:t>
                      </a:r>
                      <a:r>
                        <a:rPr lang="da-DK" sz="12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Helvetica"/>
                          <a:cs typeface="+mn-cs"/>
                        </a:rPr>
                        <a:t> diagnose, n (%) </a:t>
                      </a:r>
                      <a:endParaRPr lang="da-DK" sz="1200" b="1" kern="1200" dirty="0" smtClean="0">
                        <a:solidFill>
                          <a:schemeClr val="bg1"/>
                        </a:solidFill>
                        <a:effectLst/>
                        <a:latin typeface="+mj-lt"/>
                        <a:ea typeface="Helvetica"/>
                        <a:cs typeface="+mn-cs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a-DK" sz="12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a-DK" sz="12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</a:tr>
              <a:tr h="274137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200" b="0" kern="120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Helvetica"/>
                          <a:cs typeface="+mn-cs"/>
                        </a:rPr>
                        <a:t>Anoxia</a:t>
                      </a:r>
                      <a:endParaRPr lang="da-DK" sz="1200" b="0" kern="1200" dirty="0" smtClean="0">
                        <a:solidFill>
                          <a:schemeClr val="bg1"/>
                        </a:solidFill>
                        <a:effectLst/>
                        <a:latin typeface="+mj-lt"/>
                        <a:ea typeface="Helvetica"/>
                        <a:cs typeface="+mn-cs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Helvetica"/>
                        </a:rPr>
                        <a:t>23 (11 %)</a:t>
                      </a:r>
                      <a:endParaRPr lang="da-DK" sz="12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Helvetica"/>
                        </a:rPr>
                        <a:t>3 (8 %)</a:t>
                      </a:r>
                      <a:endParaRPr lang="da-DK" sz="12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</a:tr>
              <a:tr h="274137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200" b="0" kern="120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Helvetica"/>
                          <a:cs typeface="+mn-cs"/>
                        </a:rPr>
                        <a:t>Cerebrovascular</a:t>
                      </a:r>
                      <a:r>
                        <a:rPr lang="da-DK" sz="1200" b="0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Helvetica"/>
                          <a:cs typeface="+mn-cs"/>
                        </a:rPr>
                        <a:t> </a:t>
                      </a:r>
                      <a:r>
                        <a:rPr lang="da-DK" sz="1200" b="0" kern="120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Helvetica"/>
                          <a:cs typeface="+mn-cs"/>
                        </a:rPr>
                        <a:t>accident</a:t>
                      </a:r>
                      <a:endParaRPr lang="da-DK" sz="1200" b="0" kern="1200" dirty="0" smtClean="0">
                        <a:solidFill>
                          <a:schemeClr val="bg1"/>
                        </a:solidFill>
                        <a:effectLst/>
                        <a:latin typeface="+mj-lt"/>
                        <a:ea typeface="Helvetica"/>
                        <a:cs typeface="+mn-cs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Helvetica"/>
                        </a:rPr>
                        <a:t>154 (71 %)</a:t>
                      </a:r>
                      <a:endParaRPr lang="da-DK" sz="12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Helvetica"/>
                        </a:rPr>
                        <a:t>27 (71</a:t>
                      </a:r>
                      <a:r>
                        <a:rPr lang="da-DK" sz="1200" b="1" baseline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Helvetica"/>
                        </a:rPr>
                        <a:t> %)</a:t>
                      </a:r>
                      <a:endParaRPr lang="da-DK" sz="12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</a:tr>
              <a:tr h="274137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200" b="0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Helvetica"/>
                          <a:cs typeface="+mn-cs"/>
                        </a:rPr>
                        <a:t>Trauma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Helvetica"/>
                        </a:rPr>
                        <a:t>34 (16 %)</a:t>
                      </a:r>
                      <a:endParaRPr lang="da-DK" sz="12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Helvetica"/>
                        </a:rPr>
                        <a:t>5 (13 %)</a:t>
                      </a:r>
                      <a:endParaRPr lang="da-DK" sz="12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</a:tr>
              <a:tr h="274137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200" b="0" kern="120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Helvetica"/>
                          <a:cs typeface="+mn-cs"/>
                        </a:rPr>
                        <a:t>Other</a:t>
                      </a:r>
                      <a:endParaRPr lang="da-DK" sz="1200" b="0" kern="1200" dirty="0" smtClean="0">
                        <a:solidFill>
                          <a:schemeClr val="bg1"/>
                        </a:solidFill>
                        <a:effectLst/>
                        <a:latin typeface="+mj-lt"/>
                        <a:ea typeface="Helvetica"/>
                        <a:cs typeface="+mn-cs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Helvetica"/>
                        </a:rPr>
                        <a:t>5 (2 %)</a:t>
                      </a:r>
                      <a:endParaRPr lang="da-DK" sz="12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Helvetica"/>
                        </a:rPr>
                        <a:t>3 (8 %)</a:t>
                      </a:r>
                      <a:endParaRPr lang="da-DK" sz="12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</a:tr>
              <a:tr h="2741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a-DK" sz="1200" b="1" kern="120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Helvetica"/>
                          <a:cs typeface="+mn-cs"/>
                        </a:rPr>
                        <a:t>Bilirubin</a:t>
                      </a:r>
                      <a:r>
                        <a:rPr lang="da-DK" sz="1200" b="1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Helvetica"/>
                          <a:cs typeface="+mn-cs"/>
                        </a:rPr>
                        <a:t>,</a:t>
                      </a:r>
                      <a:r>
                        <a:rPr lang="da-DK" sz="12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Helvetica"/>
                          <a:cs typeface="+mn-cs"/>
                        </a:rPr>
                        <a:t> median </a:t>
                      </a:r>
                      <a:r>
                        <a:rPr lang="da-DK" sz="1200" b="1" kern="1200" baseline="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Helvetica"/>
                          <a:cs typeface="+mn-cs"/>
                        </a:rPr>
                        <a:t>mikromoles</a:t>
                      </a:r>
                      <a:r>
                        <a:rPr lang="da-DK" sz="12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Helvetica"/>
                          <a:cs typeface="+mn-cs"/>
                        </a:rPr>
                        <a:t>/L (IQ range)</a:t>
                      </a:r>
                      <a:endParaRPr lang="da-DK" sz="1200" b="1" kern="1200" dirty="0" smtClean="0">
                        <a:solidFill>
                          <a:schemeClr val="bg1"/>
                        </a:solidFill>
                        <a:effectLst/>
                        <a:latin typeface="+mj-lt"/>
                        <a:ea typeface="Helvetica"/>
                        <a:cs typeface="+mn-cs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Helvetica"/>
                        </a:rPr>
                        <a:t>9 (6-13)</a:t>
                      </a:r>
                      <a:endParaRPr lang="da-DK" sz="12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Helvetica"/>
                        </a:rPr>
                        <a:t>9 (6-12)</a:t>
                      </a:r>
                      <a:endParaRPr lang="da-DK" sz="12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</a:tr>
              <a:tr h="2741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a-DK" sz="1200" b="1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Helvetica"/>
                          <a:cs typeface="+mn-cs"/>
                        </a:rPr>
                        <a:t>ALAT</a:t>
                      </a:r>
                      <a:r>
                        <a:rPr lang="da-DK" sz="12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Helvetica"/>
                          <a:cs typeface="+mn-cs"/>
                        </a:rPr>
                        <a:t>, median IU/L (IQ range)</a:t>
                      </a:r>
                      <a:endParaRPr lang="da-DK" sz="1200" b="1" kern="1200" dirty="0" smtClean="0">
                        <a:solidFill>
                          <a:schemeClr val="bg1"/>
                        </a:solidFill>
                        <a:effectLst/>
                        <a:latin typeface="+mj-lt"/>
                        <a:ea typeface="Helvetica"/>
                        <a:cs typeface="+mn-cs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Helvetica"/>
                        </a:rPr>
                        <a:t>28 (17-51)</a:t>
                      </a:r>
                      <a:endParaRPr lang="da-DK" sz="12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Helvetica"/>
                        </a:rPr>
                        <a:t>33</a:t>
                      </a:r>
                      <a:r>
                        <a:rPr lang="da-DK" sz="1200" b="1" baseline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Helvetica"/>
                        </a:rPr>
                        <a:t> (21-63)</a:t>
                      </a:r>
                      <a:endParaRPr lang="da-DK" sz="12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</a:tr>
              <a:tr h="2741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a-DK" sz="1200" b="1" kern="120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Helvetica"/>
                          <a:cs typeface="+mn-cs"/>
                        </a:rPr>
                        <a:t>Creatinine</a:t>
                      </a:r>
                      <a:r>
                        <a:rPr lang="da-DK" sz="1200" b="1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Helvetica"/>
                          <a:cs typeface="+mn-cs"/>
                        </a:rPr>
                        <a:t>, median mmol/L</a:t>
                      </a:r>
                      <a:r>
                        <a:rPr lang="da-DK" sz="12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Helvetica"/>
                          <a:cs typeface="+mn-cs"/>
                        </a:rPr>
                        <a:t> (IQ range)</a:t>
                      </a:r>
                      <a:endParaRPr lang="da-DK" sz="1200" b="1" kern="1200" dirty="0" smtClean="0">
                        <a:solidFill>
                          <a:schemeClr val="bg1"/>
                        </a:solidFill>
                        <a:effectLst/>
                        <a:latin typeface="+mj-lt"/>
                        <a:ea typeface="Helvetica"/>
                        <a:cs typeface="+mn-cs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Helvetica"/>
                        </a:rPr>
                        <a:t>67 (50-82)</a:t>
                      </a:r>
                      <a:endParaRPr lang="da-DK" sz="12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Helvetica"/>
                        </a:rPr>
                        <a:t>69 (46-88)</a:t>
                      </a:r>
                      <a:endParaRPr lang="da-DK" sz="12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97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da-DK" dirty="0" smtClean="0">
                <a:solidFill>
                  <a:schemeClr val="bg2"/>
                </a:solidFill>
              </a:rPr>
              <a:t>Change in the </a:t>
            </a:r>
            <a:r>
              <a:rPr lang="da-DK" dirty="0" err="1" smtClean="0">
                <a:solidFill>
                  <a:schemeClr val="bg2"/>
                </a:solidFill>
              </a:rPr>
              <a:t>adjusted</a:t>
            </a:r>
            <a:r>
              <a:rPr lang="da-DK" dirty="0" smtClean="0">
                <a:solidFill>
                  <a:schemeClr val="bg2"/>
                </a:solidFill>
              </a:rPr>
              <a:t> MELD </a:t>
            </a:r>
            <a:r>
              <a:rPr lang="da-DK" dirty="0" err="1" smtClean="0">
                <a:solidFill>
                  <a:schemeClr val="bg2"/>
                </a:solidFill>
              </a:rPr>
              <a:t>after</a:t>
            </a:r>
            <a:r>
              <a:rPr lang="da-DK" dirty="0" smtClean="0">
                <a:solidFill>
                  <a:schemeClr val="bg2"/>
                </a:solidFill>
              </a:rPr>
              <a:t> </a:t>
            </a:r>
            <a:r>
              <a:rPr lang="da-DK" dirty="0" err="1" smtClean="0">
                <a:solidFill>
                  <a:schemeClr val="bg2"/>
                </a:solidFill>
              </a:rPr>
              <a:t>adding</a:t>
            </a:r>
            <a:r>
              <a:rPr lang="da-DK" dirty="0" smtClean="0">
                <a:solidFill>
                  <a:schemeClr val="bg2"/>
                </a:solidFill>
              </a:rPr>
              <a:t> ΔMELD </a:t>
            </a:r>
            <a:r>
              <a:rPr lang="da-DK" dirty="0" err="1" smtClean="0">
                <a:solidFill>
                  <a:schemeClr val="bg2"/>
                </a:solidFill>
              </a:rPr>
              <a:t>individually</a:t>
            </a:r>
            <a:endParaRPr lang="da-DK" dirty="0">
              <a:solidFill>
                <a:schemeClr val="bg2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2"/>
                </a:solidFill>
              </a:rPr>
              <a:t>ΔMELD </a:t>
            </a:r>
            <a:r>
              <a:rPr lang="da-DK" dirty="0" err="1" smtClean="0">
                <a:solidFill>
                  <a:schemeClr val="bg2"/>
                </a:solidFill>
              </a:rPr>
              <a:t>day</a:t>
            </a:r>
            <a:r>
              <a:rPr lang="da-DK" dirty="0" smtClean="0">
                <a:solidFill>
                  <a:schemeClr val="bg2"/>
                </a:solidFill>
              </a:rPr>
              <a:t> 0 to 10 - HR 1.8 (95% CI, 0.6-5.5)</a:t>
            </a:r>
          </a:p>
          <a:p>
            <a:pPr lvl="1"/>
            <a:r>
              <a:rPr lang="da-DK" dirty="0" smtClean="0">
                <a:solidFill>
                  <a:schemeClr val="bg2"/>
                </a:solidFill>
              </a:rPr>
              <a:t>MELD </a:t>
            </a:r>
            <a:r>
              <a:rPr lang="da-DK" dirty="0" err="1" smtClean="0">
                <a:solidFill>
                  <a:schemeClr val="bg2"/>
                </a:solidFill>
              </a:rPr>
              <a:t>day</a:t>
            </a:r>
            <a:r>
              <a:rPr lang="da-DK" dirty="0" smtClean="0">
                <a:solidFill>
                  <a:schemeClr val="bg2"/>
                </a:solidFill>
              </a:rPr>
              <a:t> 10 (Q4 vs Q1-3) – HR 7.8 (95% CI, 2.6-23.8)</a:t>
            </a:r>
          </a:p>
          <a:p>
            <a:endParaRPr lang="da-DK" dirty="0" smtClean="0">
              <a:solidFill>
                <a:schemeClr val="bg2"/>
              </a:solidFill>
            </a:endParaRPr>
          </a:p>
          <a:p>
            <a:r>
              <a:rPr lang="da-DK" dirty="0">
                <a:solidFill>
                  <a:schemeClr val="bg2"/>
                </a:solidFill>
              </a:rPr>
              <a:t>ΔMELD </a:t>
            </a:r>
            <a:r>
              <a:rPr lang="da-DK" dirty="0" err="1">
                <a:solidFill>
                  <a:schemeClr val="bg2"/>
                </a:solidFill>
              </a:rPr>
              <a:t>day</a:t>
            </a:r>
            <a:r>
              <a:rPr lang="da-DK" dirty="0">
                <a:solidFill>
                  <a:schemeClr val="bg2"/>
                </a:solidFill>
              </a:rPr>
              <a:t> </a:t>
            </a:r>
            <a:r>
              <a:rPr lang="da-DK" dirty="0" smtClean="0">
                <a:solidFill>
                  <a:schemeClr val="bg2"/>
                </a:solidFill>
              </a:rPr>
              <a:t>1 </a:t>
            </a:r>
            <a:r>
              <a:rPr lang="da-DK" dirty="0">
                <a:solidFill>
                  <a:schemeClr val="bg2"/>
                </a:solidFill>
              </a:rPr>
              <a:t>to 10 - HR </a:t>
            </a:r>
            <a:r>
              <a:rPr lang="da-DK" dirty="0" smtClean="0">
                <a:solidFill>
                  <a:schemeClr val="bg2"/>
                </a:solidFill>
              </a:rPr>
              <a:t>2.7 </a:t>
            </a:r>
            <a:r>
              <a:rPr lang="da-DK" dirty="0">
                <a:solidFill>
                  <a:schemeClr val="bg2"/>
                </a:solidFill>
              </a:rPr>
              <a:t>(95% CI, </a:t>
            </a:r>
            <a:r>
              <a:rPr lang="da-DK" dirty="0" smtClean="0">
                <a:solidFill>
                  <a:schemeClr val="bg2"/>
                </a:solidFill>
              </a:rPr>
              <a:t>1.1-6.4)</a:t>
            </a:r>
            <a:endParaRPr lang="da-DK" dirty="0">
              <a:solidFill>
                <a:schemeClr val="bg2"/>
              </a:solidFill>
            </a:endParaRPr>
          </a:p>
          <a:p>
            <a:pPr lvl="1"/>
            <a:r>
              <a:rPr lang="da-DK" dirty="0">
                <a:solidFill>
                  <a:schemeClr val="bg2"/>
                </a:solidFill>
              </a:rPr>
              <a:t>MELD </a:t>
            </a:r>
            <a:r>
              <a:rPr lang="da-DK" dirty="0" err="1">
                <a:solidFill>
                  <a:schemeClr val="bg2"/>
                </a:solidFill>
              </a:rPr>
              <a:t>day</a:t>
            </a:r>
            <a:r>
              <a:rPr lang="da-DK" dirty="0">
                <a:solidFill>
                  <a:schemeClr val="bg2"/>
                </a:solidFill>
              </a:rPr>
              <a:t> 10 (Q4 vs Q1-3) – HR </a:t>
            </a:r>
            <a:r>
              <a:rPr lang="da-DK" dirty="0" smtClean="0">
                <a:solidFill>
                  <a:schemeClr val="bg2"/>
                </a:solidFill>
              </a:rPr>
              <a:t>7.3 </a:t>
            </a:r>
            <a:r>
              <a:rPr lang="da-DK" dirty="0">
                <a:solidFill>
                  <a:schemeClr val="bg2"/>
                </a:solidFill>
              </a:rPr>
              <a:t>(95% CI, </a:t>
            </a:r>
            <a:r>
              <a:rPr lang="da-DK" dirty="0" smtClean="0">
                <a:solidFill>
                  <a:schemeClr val="bg2"/>
                </a:solidFill>
              </a:rPr>
              <a:t>2.7-19.8)</a:t>
            </a:r>
          </a:p>
          <a:p>
            <a:endParaRPr lang="da-DK" dirty="0" smtClean="0">
              <a:solidFill>
                <a:schemeClr val="bg2"/>
              </a:solidFill>
            </a:endParaRPr>
          </a:p>
          <a:p>
            <a:r>
              <a:rPr lang="da-DK" dirty="0">
                <a:solidFill>
                  <a:schemeClr val="bg2"/>
                </a:solidFill>
              </a:rPr>
              <a:t>ΔMELD </a:t>
            </a:r>
            <a:r>
              <a:rPr lang="da-DK" dirty="0" err="1">
                <a:solidFill>
                  <a:schemeClr val="bg2"/>
                </a:solidFill>
              </a:rPr>
              <a:t>day</a:t>
            </a:r>
            <a:r>
              <a:rPr lang="da-DK" dirty="0">
                <a:solidFill>
                  <a:schemeClr val="bg2"/>
                </a:solidFill>
              </a:rPr>
              <a:t> </a:t>
            </a:r>
            <a:r>
              <a:rPr lang="da-DK" dirty="0" smtClean="0">
                <a:solidFill>
                  <a:schemeClr val="bg2"/>
                </a:solidFill>
              </a:rPr>
              <a:t>5 </a:t>
            </a:r>
            <a:r>
              <a:rPr lang="da-DK" dirty="0">
                <a:solidFill>
                  <a:schemeClr val="bg2"/>
                </a:solidFill>
              </a:rPr>
              <a:t>to 10 - HR </a:t>
            </a:r>
            <a:r>
              <a:rPr lang="da-DK" dirty="0" smtClean="0">
                <a:solidFill>
                  <a:schemeClr val="bg2"/>
                </a:solidFill>
              </a:rPr>
              <a:t>2.0 </a:t>
            </a:r>
            <a:r>
              <a:rPr lang="da-DK" dirty="0">
                <a:solidFill>
                  <a:schemeClr val="bg2"/>
                </a:solidFill>
              </a:rPr>
              <a:t>(95% CI, </a:t>
            </a:r>
            <a:r>
              <a:rPr lang="da-DK" dirty="0" smtClean="0">
                <a:solidFill>
                  <a:schemeClr val="bg2"/>
                </a:solidFill>
              </a:rPr>
              <a:t>0.9-4.8)</a:t>
            </a:r>
            <a:endParaRPr lang="da-DK" dirty="0">
              <a:solidFill>
                <a:schemeClr val="bg2"/>
              </a:solidFill>
            </a:endParaRPr>
          </a:p>
          <a:p>
            <a:pPr lvl="1"/>
            <a:r>
              <a:rPr lang="da-DK" dirty="0">
                <a:solidFill>
                  <a:schemeClr val="bg2"/>
                </a:solidFill>
              </a:rPr>
              <a:t>MELD </a:t>
            </a:r>
            <a:r>
              <a:rPr lang="da-DK" dirty="0" err="1">
                <a:solidFill>
                  <a:schemeClr val="bg2"/>
                </a:solidFill>
              </a:rPr>
              <a:t>day</a:t>
            </a:r>
            <a:r>
              <a:rPr lang="da-DK" dirty="0">
                <a:solidFill>
                  <a:schemeClr val="bg2"/>
                </a:solidFill>
              </a:rPr>
              <a:t> 10 (Q4 vs Q1-3) – HR </a:t>
            </a:r>
            <a:r>
              <a:rPr lang="da-DK" dirty="0" smtClean="0">
                <a:solidFill>
                  <a:schemeClr val="bg2"/>
                </a:solidFill>
              </a:rPr>
              <a:t>7.7 </a:t>
            </a:r>
            <a:r>
              <a:rPr lang="da-DK" dirty="0">
                <a:solidFill>
                  <a:schemeClr val="bg2"/>
                </a:solidFill>
              </a:rPr>
              <a:t>(95% CI, </a:t>
            </a:r>
            <a:r>
              <a:rPr lang="da-DK" dirty="0" smtClean="0">
                <a:solidFill>
                  <a:schemeClr val="bg2"/>
                </a:solidFill>
              </a:rPr>
              <a:t>2.9-20.3)</a:t>
            </a:r>
          </a:p>
        </p:txBody>
      </p:sp>
    </p:spTree>
    <p:extLst>
      <p:ext uri="{BB962C8B-B14F-4D97-AF65-F5344CB8AC3E}">
        <p14:creationId xmlns:p14="http://schemas.microsoft.com/office/powerpoint/2010/main" val="103269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da-DK" dirty="0" err="1" smtClean="0">
                <a:solidFill>
                  <a:schemeClr val="bg2"/>
                </a:solidFill>
              </a:rPr>
              <a:t>Immediate</a:t>
            </a:r>
            <a:r>
              <a:rPr lang="da-DK" dirty="0" smtClean="0">
                <a:solidFill>
                  <a:schemeClr val="bg2"/>
                </a:solidFill>
              </a:rPr>
              <a:t> </a:t>
            </a:r>
            <a:r>
              <a:rPr lang="da-DK" dirty="0" err="1" smtClean="0">
                <a:solidFill>
                  <a:schemeClr val="bg2"/>
                </a:solidFill>
              </a:rPr>
              <a:t>cause</a:t>
            </a:r>
            <a:r>
              <a:rPr lang="da-DK" dirty="0" smtClean="0">
                <a:solidFill>
                  <a:schemeClr val="bg2"/>
                </a:solidFill>
              </a:rPr>
              <a:t> of </a:t>
            </a:r>
            <a:r>
              <a:rPr lang="da-DK" dirty="0" err="1" smtClean="0">
                <a:solidFill>
                  <a:schemeClr val="bg2"/>
                </a:solidFill>
              </a:rPr>
              <a:t>death</a:t>
            </a:r>
            <a:endParaRPr lang="da-DK" dirty="0">
              <a:solidFill>
                <a:schemeClr val="bg2"/>
              </a:solidFill>
            </a:endParaRPr>
          </a:p>
        </p:txBody>
      </p:sp>
      <p:graphicFrame>
        <p:nvGraphicFramePr>
          <p:cNvPr id="4" name="Pladsholder til ind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8769388"/>
              </p:ext>
            </p:extLst>
          </p:nvPr>
        </p:nvGraphicFramePr>
        <p:xfrm>
          <a:off x="1115616" y="1556792"/>
          <a:ext cx="6840760" cy="36909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0"/>
                <a:gridCol w="3960440"/>
              </a:tblGrid>
              <a:tr h="395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a-DK" sz="1400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50800" marR="50800" marT="50791" marB="507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  <a:cs typeface="Arial Unicode MS"/>
                        </a:rPr>
                        <a:t>Died</a:t>
                      </a:r>
                      <a:r>
                        <a:rPr lang="da-DK" sz="14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da-DK" sz="1400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  <a:cs typeface="Arial Unicode MS"/>
                        </a:rPr>
                        <a:t>after</a:t>
                      </a:r>
                      <a:r>
                        <a:rPr lang="da-DK" sz="14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da-DK" sz="1400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  <a:cs typeface="Arial Unicode MS"/>
                        </a:rPr>
                        <a:t>day</a:t>
                      </a:r>
                      <a:r>
                        <a:rPr lang="da-DK" sz="14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  <a:cs typeface="Arial Unicode MS"/>
                        </a:rPr>
                        <a:t> 10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  <a:cs typeface="Arial Unicode MS"/>
                        </a:rPr>
                        <a:t>n = 25</a:t>
                      </a:r>
                      <a:endParaRPr lang="da-DK" sz="1400" baseline="0" dirty="0">
                        <a:solidFill>
                          <a:schemeClr val="bg1"/>
                        </a:solidFill>
                        <a:effectLst/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0800" marR="50800" marT="50791" marB="50791" anchor="ctr"/>
                </a:tc>
              </a:tr>
              <a:tr h="395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err="1" smtClean="0">
                          <a:effectLst/>
                          <a:latin typeface="+mj-lt"/>
                          <a:ea typeface="Arial Unicode MS"/>
                        </a:rPr>
                        <a:t>Arterial</a:t>
                      </a:r>
                      <a:r>
                        <a:rPr lang="da-DK" sz="1400" dirty="0" smtClean="0">
                          <a:effectLst/>
                          <a:latin typeface="+mj-lt"/>
                          <a:ea typeface="Arial Unicode MS"/>
                        </a:rPr>
                        <a:t> </a:t>
                      </a:r>
                      <a:r>
                        <a:rPr lang="da-DK" sz="1400" dirty="0" err="1" smtClean="0">
                          <a:effectLst/>
                          <a:latin typeface="+mj-lt"/>
                          <a:ea typeface="Arial Unicode MS"/>
                        </a:rPr>
                        <a:t>thrombosis</a:t>
                      </a:r>
                      <a:endParaRPr lang="da-DK" sz="1400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50800" marR="50800" marT="50791" marB="507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  <a:cs typeface="Arial Unicode MS"/>
                        </a:rPr>
                        <a:t>1 (4 %)</a:t>
                      </a:r>
                      <a:endParaRPr lang="da-DK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0800" marR="50800" marT="50791" marB="50791" anchor="ctr"/>
                </a:tc>
              </a:tr>
              <a:tr h="395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err="1" smtClean="0">
                          <a:effectLst/>
                          <a:latin typeface="+mj-lt"/>
                          <a:ea typeface="Arial Unicode MS"/>
                        </a:rPr>
                        <a:t>Cardiovascular</a:t>
                      </a:r>
                      <a:r>
                        <a:rPr lang="da-DK" sz="1400" baseline="0" dirty="0" smtClean="0">
                          <a:effectLst/>
                          <a:latin typeface="+mj-lt"/>
                          <a:ea typeface="Arial Unicode MS"/>
                        </a:rPr>
                        <a:t> </a:t>
                      </a:r>
                      <a:r>
                        <a:rPr lang="da-DK" sz="1400" baseline="0" dirty="0" err="1" smtClean="0">
                          <a:effectLst/>
                          <a:latin typeface="+mj-lt"/>
                          <a:ea typeface="Arial Unicode MS"/>
                        </a:rPr>
                        <a:t>disease</a:t>
                      </a:r>
                      <a:endParaRPr lang="da-DK" sz="1400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50800" marR="50800" marT="50791" marB="507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  <a:cs typeface="Arial Unicode MS"/>
                        </a:rPr>
                        <a:t>2 (8 %)</a:t>
                      </a:r>
                      <a:endParaRPr lang="da-DK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0800" marR="50800" marT="50791" marB="50791" anchor="ctr"/>
                </a:tc>
              </a:tr>
              <a:tr h="395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err="1" smtClean="0">
                          <a:effectLst/>
                          <a:latin typeface="+mj-lt"/>
                          <a:ea typeface="Arial Unicode MS"/>
                        </a:rPr>
                        <a:t>Hemorrhage</a:t>
                      </a:r>
                      <a:endParaRPr lang="da-DK" sz="1400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50800" marR="50800" marT="50791" marB="507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  <a:cs typeface="Arial Unicode MS"/>
                        </a:rPr>
                        <a:t>4 (16 %)</a:t>
                      </a:r>
                      <a:endParaRPr lang="da-DK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0800" marR="50800" marT="50791" marB="50791" anchor="ctr"/>
                </a:tc>
              </a:tr>
              <a:tr h="395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  <a:latin typeface="+mj-lt"/>
                          <a:ea typeface="Arial Unicode MS"/>
                        </a:rPr>
                        <a:t>Liver </a:t>
                      </a:r>
                      <a:r>
                        <a:rPr lang="da-DK" sz="1400" dirty="0" err="1" smtClean="0">
                          <a:effectLst/>
                          <a:latin typeface="+mj-lt"/>
                          <a:ea typeface="Arial Unicode MS"/>
                        </a:rPr>
                        <a:t>failure</a:t>
                      </a:r>
                      <a:endParaRPr lang="da-DK" sz="1400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50800" marR="50800" marT="50791" marB="507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  <a:cs typeface="Arial Unicode MS"/>
                        </a:rPr>
                        <a:t>1 (4 %)</a:t>
                      </a:r>
                      <a:endParaRPr lang="da-DK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0800" marR="50800" marT="50791" marB="50791" anchor="ctr"/>
                </a:tc>
              </a:tr>
              <a:tr h="395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err="1" smtClean="0">
                          <a:effectLst/>
                          <a:latin typeface="+mj-lt"/>
                          <a:ea typeface="Arial Unicode MS"/>
                        </a:rPr>
                        <a:t>Malignancy</a:t>
                      </a:r>
                      <a:endParaRPr lang="da-DK" sz="1400" dirty="0" smtClean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50800" marR="50800" marT="50791" marB="507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  <a:cs typeface="Arial Unicode MS"/>
                        </a:rPr>
                        <a:t>2 (8</a:t>
                      </a:r>
                      <a:r>
                        <a:rPr lang="da-DK" sz="14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  <a:cs typeface="Arial Unicode MS"/>
                        </a:rPr>
                        <a:t> %)</a:t>
                      </a:r>
                      <a:endParaRPr lang="da-DK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0800" marR="50800" marT="50791" marB="50791" anchor="ctr"/>
                </a:tc>
              </a:tr>
              <a:tr h="395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err="1" smtClean="0">
                          <a:effectLst/>
                          <a:latin typeface="+mj-lt"/>
                          <a:ea typeface="Arial Unicode MS"/>
                        </a:rPr>
                        <a:t>Neurological</a:t>
                      </a:r>
                      <a:endParaRPr lang="da-DK" sz="1400" dirty="0" smtClean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50800" marR="50800" marT="50791" marB="507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  <a:cs typeface="Arial Unicode MS"/>
                        </a:rPr>
                        <a:t>1 (4 %)</a:t>
                      </a:r>
                      <a:endParaRPr lang="da-DK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0800" marR="50800" marT="50791" marB="50791" anchor="ctr"/>
                </a:tc>
              </a:tr>
              <a:tr h="395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err="1" smtClean="0">
                          <a:effectLst/>
                          <a:latin typeface="+mj-lt"/>
                          <a:ea typeface="Arial Unicode MS"/>
                        </a:rPr>
                        <a:t>Septicemia</a:t>
                      </a:r>
                      <a:r>
                        <a:rPr lang="da-DK" sz="1400" dirty="0" smtClean="0">
                          <a:effectLst/>
                          <a:latin typeface="+mj-lt"/>
                          <a:ea typeface="Arial Unicode MS"/>
                        </a:rPr>
                        <a:t> and MODS</a:t>
                      </a:r>
                      <a:endParaRPr lang="da-DK" sz="1400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50800" marR="50800" marT="50791" marB="507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  <a:cs typeface="Arial Unicode MS"/>
                        </a:rPr>
                        <a:t>9 (36</a:t>
                      </a:r>
                      <a:r>
                        <a:rPr lang="da-DK" sz="1400" b="1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  <a:cs typeface="Arial Unicode MS"/>
                        </a:rPr>
                        <a:t> %)</a:t>
                      </a:r>
                      <a:endParaRPr lang="da-DK" sz="1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0800" marR="50800" marT="50791" marB="50791" anchor="ctr"/>
                </a:tc>
              </a:tr>
              <a:tr h="395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err="1" smtClean="0">
                          <a:effectLst/>
                          <a:latin typeface="+mj-lt"/>
                          <a:ea typeface="Arial Unicode MS"/>
                        </a:rPr>
                        <a:t>Other</a:t>
                      </a:r>
                      <a:r>
                        <a:rPr lang="da-DK" sz="1400" dirty="0" smtClean="0">
                          <a:effectLst/>
                          <a:latin typeface="+mj-lt"/>
                          <a:ea typeface="Arial Unicode MS"/>
                        </a:rPr>
                        <a:t> </a:t>
                      </a:r>
                      <a:r>
                        <a:rPr lang="da-DK" sz="1400" dirty="0" err="1" smtClean="0">
                          <a:effectLst/>
                          <a:latin typeface="+mj-lt"/>
                          <a:ea typeface="Arial Unicode MS"/>
                        </a:rPr>
                        <a:t>infection</a:t>
                      </a:r>
                      <a:endParaRPr lang="da-DK" sz="1400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50800" marR="50800" marT="50791" marB="507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  <a:cs typeface="Arial Unicode MS"/>
                        </a:rPr>
                        <a:t>5 (20 %)</a:t>
                      </a:r>
                      <a:endParaRPr lang="da-DK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0800" marR="50800" marT="50791" marB="50791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89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a-DK" altLang="da-DK" dirty="0" smtClean="0"/>
              <a:t>Post-</a:t>
            </a:r>
            <a:r>
              <a:rPr lang="da-DK" altLang="da-DK" dirty="0" err="1" smtClean="0"/>
              <a:t>Transplant</a:t>
            </a:r>
            <a:r>
              <a:rPr lang="da-DK" altLang="da-DK" dirty="0" smtClean="0"/>
              <a:t> MELD Score </a:t>
            </a:r>
            <a:r>
              <a:rPr lang="da-DK" altLang="da-DK" dirty="0" err="1" smtClean="0"/>
              <a:t>Predicts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Mortality</a:t>
            </a:r>
            <a:r>
              <a:rPr lang="da-DK" altLang="da-DK" dirty="0" smtClean="0"/>
              <a:t> and Re-Transplantation </a:t>
            </a:r>
            <a:r>
              <a:rPr lang="da-DK" altLang="da-DK" dirty="0" err="1" smtClean="0"/>
              <a:t>Among</a:t>
            </a:r>
            <a:r>
              <a:rPr lang="da-DK" altLang="da-DK" dirty="0" smtClean="0"/>
              <a:t> Liver </a:t>
            </a:r>
            <a:r>
              <a:rPr lang="da-DK" altLang="da-DK" dirty="0" err="1" smtClean="0"/>
              <a:t>Transplant</a:t>
            </a:r>
            <a:r>
              <a:rPr lang="da-DK" altLang="da-DK" dirty="0" smtClean="0"/>
              <a:t> Recipients</a:t>
            </a:r>
          </a:p>
        </p:txBody>
      </p:sp>
      <p:sp>
        <p:nvSpPr>
          <p:cNvPr id="13315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da-DK" altLang="da-DK" sz="1200" b="1" dirty="0" smtClean="0"/>
              <a:t>Andreas A. Rostved, Allan Rasmussen - Department of </a:t>
            </a:r>
            <a:r>
              <a:rPr lang="da-DK" altLang="da-DK" sz="1200" b="1" dirty="0" err="1" smtClean="0"/>
              <a:t>Surgical</a:t>
            </a:r>
            <a:r>
              <a:rPr lang="da-DK" altLang="da-DK" sz="1200" b="1" dirty="0" smtClean="0"/>
              <a:t> </a:t>
            </a:r>
            <a:r>
              <a:rPr lang="da-DK" altLang="da-DK" sz="1200" b="1" dirty="0" err="1" smtClean="0"/>
              <a:t>Gastroenterology</a:t>
            </a:r>
            <a:r>
              <a:rPr lang="da-DK" altLang="da-DK" sz="1200" b="1" dirty="0" smtClean="0"/>
              <a:t> and Transplantation, Rigshospitalet – Copenhagen </a:t>
            </a:r>
            <a:r>
              <a:rPr lang="da-DK" altLang="da-DK" sz="1200" b="1" dirty="0" err="1" smtClean="0"/>
              <a:t>University</a:t>
            </a:r>
            <a:r>
              <a:rPr lang="da-DK" altLang="da-DK" sz="1200" b="1" dirty="0" smtClean="0"/>
              <a:t> Hospital, Denmark</a:t>
            </a:r>
          </a:p>
          <a:p>
            <a:pPr marL="0" indent="0" eaLnBrk="1" hangingPunct="1">
              <a:buNone/>
            </a:pPr>
            <a:r>
              <a:rPr lang="da-DK" altLang="da-DK" sz="1200" b="1" dirty="0" smtClean="0"/>
              <a:t>Lars Peters, Caspar Da Cunha-Bang, Jens D. Lundgren – CHIP, Department of </a:t>
            </a:r>
            <a:r>
              <a:rPr lang="da-DK" altLang="da-DK" sz="1200" b="1" dirty="0" err="1" smtClean="0"/>
              <a:t>Infectious</a:t>
            </a:r>
            <a:r>
              <a:rPr lang="da-DK" altLang="da-DK" sz="1200" b="1" dirty="0" smtClean="0"/>
              <a:t> </a:t>
            </a:r>
            <a:r>
              <a:rPr lang="da-DK" altLang="da-DK" sz="1200" b="1" dirty="0" err="1" smtClean="0"/>
              <a:t>Diseases</a:t>
            </a:r>
            <a:r>
              <a:rPr lang="da-DK" altLang="da-DK" sz="1200" b="1" dirty="0" smtClean="0"/>
              <a:t> and </a:t>
            </a:r>
            <a:r>
              <a:rPr lang="da-DK" altLang="da-DK" sz="1200" b="1" dirty="0" err="1" smtClean="0"/>
              <a:t>Rheumatology</a:t>
            </a:r>
            <a:r>
              <a:rPr lang="da-DK" altLang="da-DK" sz="1200" b="1" dirty="0"/>
              <a:t>, Rigshospitalet – Copenhagen </a:t>
            </a:r>
            <a:r>
              <a:rPr lang="da-DK" altLang="da-DK" sz="1200" b="1" dirty="0" err="1"/>
              <a:t>University</a:t>
            </a:r>
            <a:r>
              <a:rPr lang="da-DK" altLang="da-DK" sz="1200" b="1" dirty="0"/>
              <a:t> Hospital, </a:t>
            </a:r>
            <a:r>
              <a:rPr lang="da-DK" altLang="da-DK" sz="1200" b="1" dirty="0" smtClean="0"/>
              <a:t>Denmark</a:t>
            </a:r>
            <a:endParaRPr lang="da-DK" altLang="da-DK" sz="1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877"/>
    </mc:Choice>
    <mc:Fallback xmlns="">
      <p:transition advTm="687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1371600" y="540000"/>
            <a:ext cx="7239000" cy="656752"/>
          </a:xfrm>
        </p:spPr>
        <p:txBody>
          <a:bodyPr anchor="ctr"/>
          <a:lstStyle/>
          <a:p>
            <a:pPr algn="ctr" eaLnBrk="1" hangingPunct="1"/>
            <a:r>
              <a:rPr lang="en-US" altLang="da-DK" sz="3700" dirty="0" smtClean="0">
                <a:solidFill>
                  <a:schemeClr val="bg2"/>
                </a:solidFill>
              </a:rPr>
              <a:t>Introduction</a:t>
            </a:r>
          </a:p>
        </p:txBody>
      </p:sp>
      <p:sp>
        <p:nvSpPr>
          <p:cNvPr id="14339" name="Pladsholder til indhold 2"/>
          <p:cNvSpPr>
            <a:spLocks noGrp="1"/>
          </p:cNvSpPr>
          <p:nvPr>
            <p:ph idx="1"/>
          </p:nvPr>
        </p:nvSpPr>
        <p:spPr>
          <a:xfrm>
            <a:off x="1420552" y="1196751"/>
            <a:ext cx="7239000" cy="4891807"/>
          </a:xfrm>
        </p:spPr>
        <p:txBody>
          <a:bodyPr/>
          <a:lstStyle/>
          <a:p>
            <a:pPr eaLnBrk="1" hangingPunct="1">
              <a:spcAft>
                <a:spcPts val="2000"/>
              </a:spcAft>
            </a:pPr>
            <a:r>
              <a:rPr lang="en-US" altLang="da-DK" sz="2000" dirty="0" smtClean="0">
                <a:solidFill>
                  <a:schemeClr val="bg2"/>
                </a:solidFill>
              </a:rPr>
              <a:t>Within the first year after liver transplantation (LTx) 10-15 % die or are re-transplanted [1</a:t>
            </a:r>
            <a:r>
              <a:rPr lang="en-US" altLang="da-DK" sz="2000" dirty="0">
                <a:solidFill>
                  <a:schemeClr val="bg2"/>
                </a:solidFill>
              </a:rPr>
              <a:t>]</a:t>
            </a:r>
            <a:r>
              <a:rPr lang="en-US" altLang="da-DK" sz="2000" dirty="0" smtClean="0">
                <a:solidFill>
                  <a:schemeClr val="bg2"/>
                </a:solidFill>
              </a:rPr>
              <a:t>. </a:t>
            </a:r>
          </a:p>
          <a:p>
            <a:pPr eaLnBrk="1" hangingPunct="1">
              <a:spcAft>
                <a:spcPts val="2000"/>
              </a:spcAft>
            </a:pPr>
            <a:r>
              <a:rPr lang="en-US" sz="2000" dirty="0">
                <a:solidFill>
                  <a:schemeClr val="bg2"/>
                </a:solidFill>
              </a:rPr>
              <a:t>Early warning indicators after transplantation of poor outcome is lacking but would </a:t>
            </a:r>
            <a:r>
              <a:rPr lang="en-US" sz="2000" dirty="0" smtClean="0">
                <a:solidFill>
                  <a:schemeClr val="bg2"/>
                </a:solidFill>
              </a:rPr>
              <a:t>facilitate </a:t>
            </a:r>
            <a:r>
              <a:rPr lang="en-US" sz="2000" dirty="0">
                <a:solidFill>
                  <a:schemeClr val="bg2"/>
                </a:solidFill>
              </a:rPr>
              <a:t>more rational risk stratification management and could further assist in understanding the processes around the transplantation leading to poor outcome. </a:t>
            </a:r>
            <a:endParaRPr lang="en-US" sz="2000" dirty="0" smtClean="0">
              <a:solidFill>
                <a:schemeClr val="bg2"/>
              </a:solidFill>
            </a:endParaRPr>
          </a:p>
          <a:p>
            <a:pPr eaLnBrk="1" hangingPunct="1">
              <a:spcAft>
                <a:spcPts val="2000"/>
              </a:spcAft>
            </a:pPr>
            <a:r>
              <a:rPr lang="en-US" sz="2000" dirty="0">
                <a:solidFill>
                  <a:schemeClr val="bg2"/>
                </a:solidFill>
              </a:rPr>
              <a:t>The Model of End-stage Liver Disease (MELD) score is used to </a:t>
            </a:r>
            <a:r>
              <a:rPr lang="en-US" sz="2000" dirty="0" smtClean="0">
                <a:solidFill>
                  <a:schemeClr val="bg2"/>
                </a:solidFill>
              </a:rPr>
              <a:t>prioritize </a:t>
            </a:r>
            <a:r>
              <a:rPr lang="en-US" sz="2000" dirty="0">
                <a:solidFill>
                  <a:schemeClr val="bg2"/>
                </a:solidFill>
              </a:rPr>
              <a:t>patients on waiting list and preliminary data also suggest that </a:t>
            </a:r>
            <a:r>
              <a:rPr lang="en-US" sz="2000" dirty="0" smtClean="0">
                <a:solidFill>
                  <a:schemeClr val="bg2"/>
                </a:solidFill>
              </a:rPr>
              <a:t>post-</a:t>
            </a:r>
            <a:r>
              <a:rPr lang="en-US" sz="2000" dirty="0" err="1" smtClean="0">
                <a:solidFill>
                  <a:schemeClr val="bg2"/>
                </a:solidFill>
              </a:rPr>
              <a:t>LTx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>
                <a:solidFill>
                  <a:schemeClr val="bg2"/>
                </a:solidFill>
              </a:rPr>
              <a:t>MELD scoring is associated with short-term 3-month mortality</a:t>
            </a:r>
            <a:r>
              <a:rPr lang="en-US" altLang="da-DK" sz="2000" dirty="0" smtClean="0">
                <a:solidFill>
                  <a:schemeClr val="bg2"/>
                </a:solidFill>
              </a:rPr>
              <a:t> [2, 3]. </a:t>
            </a:r>
          </a:p>
          <a:p>
            <a:pPr eaLnBrk="1" hangingPunct="1">
              <a:spcAft>
                <a:spcPts val="2000"/>
              </a:spcAft>
            </a:pPr>
            <a:r>
              <a:rPr lang="en-US" sz="2000" dirty="0">
                <a:solidFill>
                  <a:schemeClr val="bg2"/>
                </a:solidFill>
              </a:rPr>
              <a:t>Further validation of the independent predictive ability of MELD scores </a:t>
            </a:r>
            <a:r>
              <a:rPr lang="en-US" sz="2000" dirty="0" smtClean="0">
                <a:solidFill>
                  <a:schemeClr val="bg2"/>
                </a:solidFill>
              </a:rPr>
              <a:t>in the </a:t>
            </a:r>
            <a:r>
              <a:rPr lang="en-US" sz="2000" dirty="0">
                <a:solidFill>
                  <a:schemeClr val="bg2"/>
                </a:solidFill>
              </a:rPr>
              <a:t>first few weeks after </a:t>
            </a:r>
            <a:r>
              <a:rPr lang="en-US" sz="2000" dirty="0" err="1" smtClean="0">
                <a:solidFill>
                  <a:schemeClr val="bg2"/>
                </a:solidFill>
              </a:rPr>
              <a:t>LTx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>
                <a:solidFill>
                  <a:schemeClr val="bg2"/>
                </a:solidFill>
              </a:rPr>
              <a:t>on long-term outcome has yet to be </a:t>
            </a:r>
            <a:r>
              <a:rPr lang="en-US" sz="2000" dirty="0" smtClean="0">
                <a:solidFill>
                  <a:schemeClr val="bg2"/>
                </a:solidFill>
              </a:rPr>
              <a:t>established</a:t>
            </a:r>
            <a:r>
              <a:rPr lang="en-US" altLang="da-DK" sz="2000" dirty="0" smtClean="0">
                <a:solidFill>
                  <a:schemeClr val="bg2"/>
                </a:solidFill>
              </a:rPr>
              <a:t>. </a:t>
            </a:r>
          </a:p>
        </p:txBody>
      </p:sp>
      <p:sp>
        <p:nvSpPr>
          <p:cNvPr id="2" name="Tekstboks 1"/>
          <p:cNvSpPr txBox="1"/>
          <p:nvPr/>
        </p:nvSpPr>
        <p:spPr>
          <a:xfrm>
            <a:off x="1115616" y="6088559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da-DK" sz="1100" dirty="0" smtClean="0"/>
              <a:t>Kim, W.R., et al., </a:t>
            </a:r>
            <a:r>
              <a:rPr lang="en-US" sz="1100" i="1" dirty="0" smtClean="0"/>
              <a:t>OPTN/SRTR 2012 Annual Data Report: liver.</a:t>
            </a:r>
            <a:r>
              <a:rPr lang="en-US" sz="1100" dirty="0" smtClean="0"/>
              <a:t> Am J Transplant, 2014. </a:t>
            </a:r>
            <a:r>
              <a:rPr lang="en-US" sz="1100" b="1" dirty="0" smtClean="0"/>
              <a:t>14 </a:t>
            </a:r>
            <a:r>
              <a:rPr lang="en-US" sz="1100" b="1" dirty="0" err="1" smtClean="0"/>
              <a:t>Suppl</a:t>
            </a:r>
            <a:r>
              <a:rPr lang="en-US" sz="1100" b="1" dirty="0" smtClean="0"/>
              <a:t> 1</a:t>
            </a:r>
            <a:r>
              <a:rPr lang="en-US" sz="1100" dirty="0" smtClean="0"/>
              <a:t>: p. 69-96.</a:t>
            </a:r>
          </a:p>
          <a:p>
            <a:pPr marL="228600" indent="-228600">
              <a:buAutoNum type="arabicPeriod"/>
            </a:pPr>
            <a:r>
              <a:rPr lang="en-US" sz="1100" dirty="0" smtClean="0"/>
              <a:t>Wagener, G., et al., </a:t>
            </a:r>
            <a:r>
              <a:rPr lang="en-US" sz="1100" i="1" dirty="0" smtClean="0"/>
              <a:t>Predicting early allograft failure and mortality after liver transplantation: the role of the postoperative model for end-stage liver disease score.</a:t>
            </a:r>
            <a:r>
              <a:rPr lang="en-US" sz="1100" dirty="0" smtClean="0"/>
              <a:t> Liver </a:t>
            </a:r>
            <a:r>
              <a:rPr lang="en-US" sz="1100" dirty="0" err="1" smtClean="0"/>
              <a:t>Transpl</a:t>
            </a:r>
            <a:r>
              <a:rPr lang="en-US" sz="1100" dirty="0" smtClean="0"/>
              <a:t>, 2013. </a:t>
            </a:r>
            <a:r>
              <a:rPr lang="en-US" sz="1100" b="1" dirty="0" smtClean="0"/>
              <a:t>19</a:t>
            </a:r>
            <a:r>
              <a:rPr lang="en-US" sz="1100" dirty="0" smtClean="0"/>
              <a:t>(5): p. 534-42.</a:t>
            </a:r>
          </a:p>
          <a:p>
            <a:pPr marL="228600" indent="-228600">
              <a:buAutoNum type="arabicPeriod"/>
            </a:pPr>
            <a:r>
              <a:rPr lang="en-US" sz="1100" dirty="0" smtClean="0"/>
              <a:t>Wong, C.S., et al., </a:t>
            </a:r>
            <a:r>
              <a:rPr lang="en-US" sz="1100" i="1" dirty="0" smtClean="0"/>
              <a:t>Scoring short-term mortality after liver transplantation.</a:t>
            </a:r>
            <a:r>
              <a:rPr lang="en-US" sz="1100" dirty="0" smtClean="0"/>
              <a:t> Liver </a:t>
            </a:r>
            <a:r>
              <a:rPr lang="en-US" sz="1100" dirty="0" err="1" smtClean="0"/>
              <a:t>Transpl</a:t>
            </a:r>
            <a:r>
              <a:rPr lang="en-US" sz="1100" dirty="0" smtClean="0"/>
              <a:t>, 2010. </a:t>
            </a:r>
            <a:r>
              <a:rPr lang="en-US" sz="1100" b="1" dirty="0" smtClean="0"/>
              <a:t>16</a:t>
            </a:r>
            <a:r>
              <a:rPr lang="en-US" sz="1100" dirty="0" smtClean="0"/>
              <a:t>(2): p. 138-46.</a:t>
            </a:r>
            <a:endParaRPr lang="en-US" sz="1100" b="1" dirty="0" smtClean="0"/>
          </a:p>
        </p:txBody>
      </p:sp>
    </p:spTree>
  </p:cSld>
  <p:clrMapOvr>
    <a:masterClrMapping/>
  </p:clrMapOvr>
  <p:transition spd="slow" advTm="2299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506760"/>
            <a:ext cx="7239000" cy="762000"/>
          </a:xfrm>
        </p:spPr>
        <p:txBody>
          <a:bodyPr anchor="ctr"/>
          <a:lstStyle/>
          <a:p>
            <a:pPr algn="ctr"/>
            <a:r>
              <a:rPr lang="da-DK" sz="3700" dirty="0" err="1" smtClean="0">
                <a:solidFill>
                  <a:schemeClr val="bg2"/>
                </a:solidFill>
              </a:rPr>
              <a:t>Objective</a:t>
            </a:r>
            <a:endParaRPr lang="da-DK" sz="3700" dirty="0">
              <a:solidFill>
                <a:schemeClr val="bg2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sz="2000" dirty="0" smtClean="0">
                <a:solidFill>
                  <a:schemeClr val="bg2"/>
                </a:solidFill>
              </a:rPr>
              <a:t>Our </a:t>
            </a:r>
            <a:r>
              <a:rPr lang="en-US" altLang="da-DK" sz="2000" dirty="0">
                <a:solidFill>
                  <a:schemeClr val="bg2"/>
                </a:solidFill>
              </a:rPr>
              <a:t>aim was </a:t>
            </a:r>
            <a:r>
              <a:rPr lang="en-US" altLang="da-DK" sz="2000" dirty="0" smtClean="0">
                <a:solidFill>
                  <a:schemeClr val="bg2"/>
                </a:solidFill>
              </a:rPr>
              <a:t>to evaluate early continuous post-LTx measurements of the MELD score as an early independent prognostic factor for </a:t>
            </a:r>
            <a:r>
              <a:rPr lang="en-US" altLang="da-DK" sz="2000" dirty="0">
                <a:solidFill>
                  <a:schemeClr val="bg2"/>
                </a:solidFill>
              </a:rPr>
              <a:t>1-year mortality or re-transplantation</a:t>
            </a:r>
            <a:r>
              <a:rPr lang="en-US" altLang="da-DK" sz="2000" dirty="0" smtClean="0">
                <a:solidFill>
                  <a:schemeClr val="bg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47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1371600" y="540000"/>
            <a:ext cx="7239000" cy="762000"/>
          </a:xfrm>
        </p:spPr>
        <p:txBody>
          <a:bodyPr anchor="ctr"/>
          <a:lstStyle/>
          <a:p>
            <a:pPr algn="ctr" eaLnBrk="1" hangingPunct="1"/>
            <a:r>
              <a:rPr lang="da-DK" altLang="da-DK" sz="3700" dirty="0" smtClean="0">
                <a:solidFill>
                  <a:schemeClr val="bg2"/>
                </a:solidFill>
              </a:rPr>
              <a:t>Methods</a:t>
            </a:r>
          </a:p>
        </p:txBody>
      </p:sp>
      <p:sp>
        <p:nvSpPr>
          <p:cNvPr id="16387" name="Pladsholder til indhold 2"/>
          <p:cNvSpPr>
            <a:spLocks noGrp="1"/>
          </p:cNvSpPr>
          <p:nvPr>
            <p:ph idx="1"/>
          </p:nvPr>
        </p:nvSpPr>
        <p:spPr>
          <a:xfrm>
            <a:off x="1259632" y="1819276"/>
            <a:ext cx="7632848" cy="4778076"/>
          </a:xfrm>
        </p:spPr>
        <p:txBody>
          <a:bodyPr/>
          <a:lstStyle/>
          <a:p>
            <a:pPr eaLnBrk="1" hangingPunct="1">
              <a:spcAft>
                <a:spcPts val="2000"/>
              </a:spcAft>
            </a:pPr>
            <a:r>
              <a:rPr lang="en-US" altLang="da-DK" sz="2000" dirty="0" smtClean="0">
                <a:solidFill>
                  <a:schemeClr val="bg2"/>
                </a:solidFill>
              </a:rPr>
              <a:t>Single center retrospective observational study</a:t>
            </a:r>
          </a:p>
          <a:p>
            <a:pPr eaLnBrk="1" hangingPunct="1">
              <a:spcAft>
                <a:spcPts val="2000"/>
              </a:spcAft>
            </a:pPr>
            <a:r>
              <a:rPr lang="en-US" altLang="da-DK" sz="2000" dirty="0" smtClean="0">
                <a:solidFill>
                  <a:schemeClr val="bg2"/>
                </a:solidFill>
              </a:rPr>
              <a:t>All adult liver transplant recipients from DBD were included from January 2007 to October 2013. </a:t>
            </a:r>
          </a:p>
          <a:p>
            <a:pPr eaLnBrk="1" hangingPunct="1">
              <a:spcAft>
                <a:spcPts val="2000"/>
              </a:spcAft>
            </a:pPr>
            <a:r>
              <a:rPr lang="en-US" altLang="da-DK" sz="2000" dirty="0" smtClean="0">
                <a:solidFill>
                  <a:schemeClr val="bg2"/>
                </a:solidFill>
              </a:rPr>
              <a:t>MELD was determined prior to, and daily from day 1-35 post-</a:t>
            </a:r>
            <a:r>
              <a:rPr lang="en-US" altLang="da-DK" sz="2000" dirty="0" err="1" smtClean="0">
                <a:solidFill>
                  <a:schemeClr val="bg2"/>
                </a:solidFill>
              </a:rPr>
              <a:t>LTx</a:t>
            </a:r>
            <a:r>
              <a:rPr lang="en-US" altLang="da-DK" sz="2000" dirty="0" smtClean="0">
                <a:solidFill>
                  <a:schemeClr val="bg2"/>
                </a:solidFill>
              </a:rPr>
              <a:t>.</a:t>
            </a:r>
          </a:p>
          <a:p>
            <a:pPr eaLnBrk="1" hangingPunct="1">
              <a:spcAft>
                <a:spcPts val="2000"/>
              </a:spcAft>
            </a:pPr>
            <a:r>
              <a:rPr lang="en-US" altLang="da-DK" sz="2000" dirty="0">
                <a:solidFill>
                  <a:schemeClr val="bg2"/>
                </a:solidFill>
              </a:rPr>
              <a:t>Kaplan Meier analysis was used to estimate the proportion of patients in different MELD quartiles with graft </a:t>
            </a:r>
            <a:r>
              <a:rPr lang="en-US" altLang="da-DK" sz="2000" dirty="0" smtClean="0">
                <a:solidFill>
                  <a:schemeClr val="bg2"/>
                </a:solidFill>
              </a:rPr>
              <a:t>failure.</a:t>
            </a:r>
            <a:endParaRPr lang="en-US" altLang="da-DK" sz="2000" dirty="0">
              <a:solidFill>
                <a:schemeClr val="bg2"/>
              </a:solidFill>
            </a:endParaRPr>
          </a:p>
          <a:p>
            <a:pPr eaLnBrk="1" hangingPunct="1">
              <a:spcAft>
                <a:spcPts val="2000"/>
              </a:spcAft>
            </a:pPr>
            <a:r>
              <a:rPr lang="en-US" altLang="da-DK" sz="2000" dirty="0" smtClean="0">
                <a:solidFill>
                  <a:schemeClr val="bg2"/>
                </a:solidFill>
              </a:rPr>
              <a:t>The prognostic performance of MELD to predict 1-year all-cause death or re-LTx (graft failure) was estimated by AUROC analysis.</a:t>
            </a:r>
          </a:p>
          <a:p>
            <a:pPr eaLnBrk="1" hangingPunct="1">
              <a:spcAft>
                <a:spcPts val="2000"/>
              </a:spcAft>
            </a:pPr>
            <a:r>
              <a:rPr lang="en-US" altLang="da-DK" sz="2000" dirty="0" smtClean="0">
                <a:solidFill>
                  <a:schemeClr val="bg2"/>
                </a:solidFill>
              </a:rPr>
              <a:t>A multivariate Cox analysis was used to investigate risk factors for graft failure.</a:t>
            </a:r>
          </a:p>
        </p:txBody>
      </p:sp>
    </p:spTree>
  </p:cSld>
  <p:clrMapOvr>
    <a:masterClrMapping/>
  </p:clrMapOvr>
  <p:transition spd="slow" advTm="9516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540000"/>
            <a:ext cx="7239000" cy="762000"/>
          </a:xfrm>
        </p:spPr>
        <p:txBody>
          <a:bodyPr anchor="ctr"/>
          <a:lstStyle/>
          <a:p>
            <a:pPr algn="ctr"/>
            <a:r>
              <a:rPr lang="da-DK" sz="2400" dirty="0" smtClean="0">
                <a:solidFill>
                  <a:schemeClr val="bg2"/>
                </a:solidFill>
              </a:rPr>
              <a:t>General </a:t>
            </a:r>
            <a:r>
              <a:rPr lang="da-DK" sz="2400" dirty="0" err="1" smtClean="0">
                <a:solidFill>
                  <a:schemeClr val="bg2"/>
                </a:solidFill>
              </a:rPr>
              <a:t>characteristics</a:t>
            </a:r>
            <a:endParaRPr lang="da-DK" sz="2400" dirty="0">
              <a:solidFill>
                <a:schemeClr val="bg2"/>
              </a:solidFill>
            </a:endParaRPr>
          </a:p>
        </p:txBody>
      </p:sp>
      <p:graphicFrame>
        <p:nvGraphicFramePr>
          <p:cNvPr id="6" name="Pladsholder til ind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7228902"/>
              </p:ext>
            </p:extLst>
          </p:nvPr>
        </p:nvGraphicFramePr>
        <p:xfrm>
          <a:off x="1259632" y="1133649"/>
          <a:ext cx="7722318" cy="5647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8392"/>
                <a:gridCol w="1440160"/>
                <a:gridCol w="1368152"/>
                <a:gridCol w="1385614"/>
              </a:tblGrid>
              <a:tr h="5158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 </a:t>
                      </a:r>
                      <a:endParaRPr lang="da-DK" sz="1400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50800" marR="50800" marT="50791" marB="507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All patients</a:t>
                      </a:r>
                      <a:endParaRPr lang="da-DK" sz="14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n 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= </a:t>
                      </a:r>
                      <a:r>
                        <a:rPr lang="en-US" sz="1400" dirty="0" smtClean="0">
                          <a:effectLst/>
                          <a:latin typeface="+mj-lt"/>
                        </a:rPr>
                        <a:t>254</a:t>
                      </a:r>
                      <a:endParaRPr lang="da-DK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0800" marR="50800" marT="50791" marB="507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Survivors </a:t>
                      </a:r>
                      <a:r>
                        <a:rPr lang="en-US" sz="1400" dirty="0" smtClean="0">
                          <a:effectLst/>
                          <a:latin typeface="+mj-lt"/>
                        </a:rPr>
                        <a:t/>
                      </a:r>
                      <a:br>
                        <a:rPr lang="en-US" sz="1400" dirty="0" smtClean="0">
                          <a:effectLst/>
                          <a:latin typeface="+mj-lt"/>
                        </a:rPr>
                      </a:br>
                      <a:r>
                        <a:rPr lang="en-US" sz="1400" dirty="0" smtClean="0">
                          <a:effectLst/>
                          <a:latin typeface="+mj-lt"/>
                        </a:rPr>
                        <a:t>n 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= </a:t>
                      </a:r>
                      <a:r>
                        <a:rPr lang="en-US" sz="1400" dirty="0" smtClean="0">
                          <a:effectLst/>
                          <a:latin typeface="+mj-lt"/>
                        </a:rPr>
                        <a:t>216 (85%)</a:t>
                      </a:r>
                      <a:endParaRPr lang="da-DK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0800" marR="50800" marT="50791" marB="507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Graft failure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n 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= </a:t>
                      </a:r>
                      <a:r>
                        <a:rPr lang="en-US" sz="1400" dirty="0" smtClean="0">
                          <a:effectLst/>
                          <a:latin typeface="+mj-lt"/>
                        </a:rPr>
                        <a:t>38 (15%)</a:t>
                      </a:r>
                      <a:endParaRPr lang="da-DK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0800" marR="50800" marT="50791" marB="50791" anchor="ctr"/>
                </a:tc>
              </a:tr>
              <a:tr h="3075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Age, median years </a:t>
                      </a:r>
                      <a:r>
                        <a:rPr lang="en-US" sz="1400" dirty="0" smtClean="0">
                          <a:effectLst/>
                          <a:latin typeface="+mj-lt"/>
                        </a:rPr>
                        <a:t>(IQ range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)</a:t>
                      </a:r>
                      <a:endParaRPr lang="da-DK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0800" marR="50800" marT="50791" marB="507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51 (42-59)</a:t>
                      </a:r>
                      <a:endParaRPr lang="da-DK" sz="14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0800" marR="50800" marT="50791" marB="507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50 (42- 58)</a:t>
                      </a:r>
                      <a:endParaRPr lang="da-DK" sz="14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0800" marR="50800" marT="50791" marB="507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57 (47-62) </a:t>
                      </a:r>
                      <a:endParaRPr lang="da-DK" sz="14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0800" marR="50800" marT="50791" marB="50791" anchor="ctr"/>
                </a:tc>
              </a:tr>
              <a:tr h="3075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Male (%)</a:t>
                      </a:r>
                      <a:endParaRPr lang="da-DK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0800" marR="50800" marT="50791" marB="507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151 (59 %)</a:t>
                      </a:r>
                      <a:endParaRPr lang="da-DK" sz="1400" b="0" dirty="0">
                        <a:solidFill>
                          <a:schemeClr val="bg2"/>
                        </a:solidFill>
                        <a:effectLst/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0800" marR="50800" marT="50791" marB="507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125 (58 %)</a:t>
                      </a:r>
                      <a:endParaRPr lang="da-DK" sz="1400" b="0" dirty="0">
                        <a:solidFill>
                          <a:schemeClr val="bg2"/>
                        </a:solidFill>
                        <a:effectLst/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0800" marR="50800" marT="50791" marB="507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26 (68 %)</a:t>
                      </a:r>
                      <a:endParaRPr lang="da-DK" sz="1400" b="0" dirty="0">
                        <a:solidFill>
                          <a:schemeClr val="bg2"/>
                        </a:solidFill>
                        <a:effectLst/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0800" marR="50800" marT="50791" marB="50791" anchor="ctr"/>
                </a:tc>
              </a:tr>
              <a:tr h="3960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Times New Roman"/>
                          <a:cs typeface="Times New Roman"/>
                        </a:rPr>
                        <a:t>Body mass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Times New Roman"/>
                          <a:cs typeface="Times New Roman"/>
                        </a:rPr>
                        <a:t>index,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Times New Roman"/>
                          <a:cs typeface="Times New Roman"/>
                        </a:rPr>
                        <a:t>median (IQ range)</a:t>
                      </a:r>
                      <a:endParaRPr lang="da-DK" sz="140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Times New Roman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Arial"/>
                          <a:cs typeface="Arial"/>
                        </a:rPr>
                        <a:t>25 (22-29)</a:t>
                      </a:r>
                      <a:endParaRPr lang="da-DK" sz="1400" b="0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Arial"/>
                          <a:cs typeface="Arial"/>
                        </a:rPr>
                        <a:t>25 (22-29)</a:t>
                      </a:r>
                      <a:endParaRPr lang="da-DK" sz="1400" b="0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Arial"/>
                          <a:cs typeface="Arial"/>
                        </a:rPr>
                        <a:t>25 (22-29)</a:t>
                      </a:r>
                      <a:endParaRPr lang="da-DK" sz="1400" b="0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</a:tr>
              <a:tr h="3960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AB0 </a:t>
                      </a:r>
                      <a:r>
                        <a:rPr lang="da-DK" sz="1400" dirty="0" err="1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compatible</a:t>
                      </a:r>
                      <a:r>
                        <a:rPr lang="da-DK" sz="14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 non-</a:t>
                      </a:r>
                      <a:r>
                        <a:rPr lang="da-DK" sz="1400" dirty="0" err="1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identical</a:t>
                      </a:r>
                      <a:r>
                        <a:rPr lang="da-DK" sz="14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, </a:t>
                      </a:r>
                      <a:r>
                        <a:rPr lang="da-DK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n (%)</a:t>
                      </a:r>
                      <a:endParaRPr lang="da-DK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Times New Roman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27 (11 %)</a:t>
                      </a:r>
                      <a:endParaRPr lang="da-DK" sz="14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17 (8 %)</a:t>
                      </a:r>
                      <a:endParaRPr lang="da-DK" sz="14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10 (26 %)</a:t>
                      </a:r>
                      <a:endParaRPr lang="da-DK" sz="14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</a:tr>
              <a:tr h="3960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err="1" smtClean="0">
                          <a:effectLst/>
                          <a:latin typeface="+mj-lt"/>
                        </a:rPr>
                        <a:t>Pre-transplant</a:t>
                      </a:r>
                      <a:r>
                        <a:rPr lang="da-DK" sz="1400" dirty="0" smtClean="0">
                          <a:effectLst/>
                          <a:latin typeface="+mj-lt"/>
                        </a:rPr>
                        <a:t> MELD ≥35, n (%)</a:t>
                      </a:r>
                      <a:endParaRPr lang="da-DK" sz="1400" b="1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Helvetica"/>
                        <a:cs typeface="+mn-cs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24 (9 %)</a:t>
                      </a:r>
                      <a:endParaRPr lang="da-DK" sz="1400" b="0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16 (7 %)</a:t>
                      </a:r>
                      <a:endParaRPr lang="da-DK" sz="1400" b="0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8 (21 %)</a:t>
                      </a:r>
                      <a:endParaRPr lang="da-DK" sz="1400" b="0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</a:tr>
              <a:tr h="3960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b="1" dirty="0" err="1">
                          <a:effectLst/>
                          <a:latin typeface="+mj-lt"/>
                        </a:rPr>
                        <a:t>Primary</a:t>
                      </a:r>
                      <a:r>
                        <a:rPr lang="da-DK" sz="1400" b="1" dirty="0">
                          <a:effectLst/>
                          <a:latin typeface="+mj-lt"/>
                        </a:rPr>
                        <a:t> liver </a:t>
                      </a:r>
                      <a:r>
                        <a:rPr lang="da-DK" sz="1400" b="1" dirty="0" err="1">
                          <a:effectLst/>
                          <a:latin typeface="+mj-lt"/>
                        </a:rPr>
                        <a:t>disease</a:t>
                      </a:r>
                      <a:r>
                        <a:rPr lang="da-DK" sz="1400" b="1" dirty="0">
                          <a:effectLst/>
                          <a:latin typeface="+mj-lt"/>
                        </a:rPr>
                        <a:t>, n (%)</a:t>
                      </a:r>
                      <a:endParaRPr lang="da-DK" sz="1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da-DK" sz="14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50800" marR="50800" marT="50800" marB="5080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a-DK" sz="1200" b="1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50800" marR="50800" marT="50800" marB="5080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a-DK" sz="1200" b="1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50800" marR="50800" marT="50800" marB="50800" anchor="ctr"/>
                </a:tc>
              </a:tr>
              <a:tr h="396086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effectLst/>
                          <a:latin typeface="+mj-lt"/>
                        </a:rPr>
                        <a:t>Autoimmune liver disease</a:t>
                      </a:r>
                      <a:endParaRPr lang="da-DK" sz="14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76 (30 %)</a:t>
                      </a:r>
                      <a:endParaRPr lang="da-DK" sz="14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73 (34 %)</a:t>
                      </a:r>
                      <a:endParaRPr lang="da-DK" sz="14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3 (8 %)</a:t>
                      </a:r>
                      <a:endParaRPr lang="da-DK" sz="14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</a:tr>
              <a:tr h="396086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effectLst/>
                          <a:latin typeface="+mj-lt"/>
                        </a:rPr>
                        <a:t>Chronic viral disease</a:t>
                      </a:r>
                      <a:endParaRPr lang="da-DK" sz="14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19 (7 %)</a:t>
                      </a:r>
                      <a:endParaRPr lang="da-DK" sz="14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12 (6 %)</a:t>
                      </a:r>
                      <a:endParaRPr lang="da-DK" sz="14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7 (18 %)</a:t>
                      </a:r>
                      <a:endParaRPr lang="da-DK" sz="14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</a:tr>
              <a:tr h="396086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a-DK" sz="1400" b="0" dirty="0">
                          <a:effectLst/>
                          <a:latin typeface="+mj-lt"/>
                        </a:rPr>
                        <a:t>Fulminant </a:t>
                      </a:r>
                      <a:r>
                        <a:rPr lang="da-DK" sz="1400" b="0" dirty="0" err="1">
                          <a:effectLst/>
                          <a:latin typeface="+mj-lt"/>
                        </a:rPr>
                        <a:t>hepatic</a:t>
                      </a:r>
                      <a:r>
                        <a:rPr lang="da-DK" sz="1400" b="0" dirty="0">
                          <a:effectLst/>
                          <a:latin typeface="+mj-lt"/>
                        </a:rPr>
                        <a:t> </a:t>
                      </a:r>
                      <a:r>
                        <a:rPr lang="da-DK" sz="1400" b="0" dirty="0" err="1">
                          <a:effectLst/>
                          <a:latin typeface="+mj-lt"/>
                        </a:rPr>
                        <a:t>failure</a:t>
                      </a:r>
                      <a:endParaRPr lang="da-DK" sz="14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30 (12 %)</a:t>
                      </a:r>
                      <a:endParaRPr lang="da-DK" sz="1400" b="0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24 (11 %)</a:t>
                      </a:r>
                      <a:endParaRPr lang="da-DK" sz="1400" b="0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6 (16 %)</a:t>
                      </a:r>
                      <a:endParaRPr lang="da-DK" sz="1400" b="0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</a:tr>
              <a:tr h="396086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a-DK" sz="1400" b="0" dirty="0">
                          <a:effectLst/>
                          <a:latin typeface="+mj-lt"/>
                        </a:rPr>
                        <a:t>Prior </a:t>
                      </a:r>
                      <a:r>
                        <a:rPr lang="da-DK" sz="1400" b="0" dirty="0" err="1">
                          <a:effectLst/>
                          <a:latin typeface="+mj-lt"/>
                        </a:rPr>
                        <a:t>LTx</a:t>
                      </a:r>
                      <a:endParaRPr lang="da-DK" sz="14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11 (4 %)</a:t>
                      </a:r>
                      <a:endParaRPr lang="da-DK" sz="14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7 (3 %)</a:t>
                      </a:r>
                      <a:endParaRPr lang="da-DK" sz="14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4 (11 %)</a:t>
                      </a:r>
                      <a:endParaRPr lang="da-DK" sz="14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</a:tr>
              <a:tr h="3960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Donor  age</a:t>
                      </a:r>
                      <a:r>
                        <a:rPr lang="en-US" sz="1400" b="1" dirty="0">
                          <a:effectLst/>
                          <a:latin typeface="+mj-lt"/>
                        </a:rPr>
                        <a:t>, median years (IQ range)</a:t>
                      </a:r>
                      <a:endParaRPr lang="da-DK" sz="1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53 (40-61)</a:t>
                      </a:r>
                      <a:endParaRPr lang="da-DK" sz="1400" b="0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52 (39-60)</a:t>
                      </a:r>
                      <a:endParaRPr lang="da-DK" sz="1400" b="0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54 (44-64)</a:t>
                      </a:r>
                      <a:endParaRPr lang="da-DK" sz="1400" b="0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</a:tr>
              <a:tr h="5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Cold </a:t>
                      </a:r>
                      <a:r>
                        <a:rPr lang="en-US" sz="1400" b="1" dirty="0" smtClean="0">
                          <a:effectLst/>
                          <a:latin typeface="+mj-lt"/>
                        </a:rPr>
                        <a:t>ischemia, </a:t>
                      </a:r>
                      <a:r>
                        <a:rPr lang="en-US" sz="1400" b="1" dirty="0">
                          <a:effectLst/>
                          <a:latin typeface="+mj-lt"/>
                        </a:rPr>
                        <a:t>median minutes (IQ range)</a:t>
                      </a:r>
                      <a:endParaRPr lang="da-DK" sz="1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641 (530-774)</a:t>
                      </a:r>
                      <a:endParaRPr lang="da-DK" sz="1400" b="0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634 (525-763)</a:t>
                      </a:r>
                      <a:endParaRPr lang="da-DK" sz="1400" b="0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690 (563-835)</a:t>
                      </a:r>
                      <a:endParaRPr lang="da-DK" sz="1400" b="0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</a:tr>
              <a:tr h="3960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j-lt"/>
                        </a:rPr>
                        <a:t>ET-Donor </a:t>
                      </a:r>
                      <a:r>
                        <a:rPr lang="en-US" sz="1400" b="1" dirty="0">
                          <a:effectLst/>
                          <a:latin typeface="+mj-lt"/>
                        </a:rPr>
                        <a:t>Risk </a:t>
                      </a:r>
                      <a:r>
                        <a:rPr lang="en-US" sz="1400" b="1" dirty="0" smtClean="0">
                          <a:effectLst/>
                          <a:latin typeface="+mj-lt"/>
                        </a:rPr>
                        <a:t>Index, </a:t>
                      </a:r>
                      <a:r>
                        <a:rPr lang="en-US" sz="1400" b="1" dirty="0">
                          <a:effectLst/>
                          <a:latin typeface="+mj-lt"/>
                        </a:rPr>
                        <a:t>median (IQ range)</a:t>
                      </a:r>
                      <a:endParaRPr lang="da-DK" sz="1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1.7 (1.4-1.9)</a:t>
                      </a:r>
                      <a:endParaRPr lang="da-DK" sz="1400" b="0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1.6 (1.3-1.9)</a:t>
                      </a:r>
                      <a:endParaRPr lang="da-DK" sz="1400" b="0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1.8 (1.5-2.0)</a:t>
                      </a:r>
                      <a:endParaRPr lang="da-DK" sz="1400" b="0" dirty="0">
                        <a:solidFill>
                          <a:schemeClr val="bg2"/>
                        </a:solidFill>
                        <a:effectLst/>
                        <a:latin typeface="+mj-lt"/>
                        <a:ea typeface="Helvetica"/>
                      </a:endParaRPr>
                    </a:p>
                  </a:txBody>
                  <a:tcPr marL="50800" marR="50800" marT="50800" marB="508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>
          <a:xfrm>
            <a:off x="1371600" y="360000"/>
            <a:ext cx="7239000" cy="762000"/>
          </a:xfrm>
        </p:spPr>
        <p:txBody>
          <a:bodyPr anchor="ctr"/>
          <a:lstStyle/>
          <a:p>
            <a:pPr algn="ctr"/>
            <a:r>
              <a:rPr lang="en-US" altLang="da-DK" sz="2400" dirty="0" smtClean="0">
                <a:solidFill>
                  <a:schemeClr val="bg2"/>
                </a:solidFill>
              </a:rPr>
              <a:t>Kinetics of the MELD score</a:t>
            </a:r>
            <a:endParaRPr lang="da-DK" altLang="da-DK" sz="2400" dirty="0" smtClean="0">
              <a:solidFill>
                <a:schemeClr val="bg2"/>
              </a:solidFill>
            </a:endParaRPr>
          </a:p>
        </p:txBody>
      </p:sp>
      <p:pic>
        <p:nvPicPr>
          <p:cNvPr id="1027" name="Picture 3" descr="C:\Documents and Settings\AROS0083\Dokumenter\WTC 2014\Kinetic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" t="1696" r="7397" b="1263"/>
          <a:stretch/>
        </p:blipFill>
        <p:spPr bwMode="auto">
          <a:xfrm>
            <a:off x="1043608" y="941508"/>
            <a:ext cx="8100392" cy="5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 bwMode="auto">
          <a:xfrm>
            <a:off x="1979712" y="3256290"/>
            <a:ext cx="360040" cy="360040"/>
          </a:xfrm>
          <a:prstGeom prst="ellipse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200" b="0" i="0" u="none" strike="noStrike" cap="none" normalizeH="0" baseline="0" noProof="1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</p:cSld>
  <p:clrMapOvr>
    <a:masterClrMapping/>
  </p:clrMapOvr>
  <p:transition spd="slow" advTm="30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1371600" y="540000"/>
            <a:ext cx="7239000" cy="762000"/>
          </a:xfrm>
        </p:spPr>
        <p:txBody>
          <a:bodyPr anchor="ctr"/>
          <a:lstStyle/>
          <a:p>
            <a:pPr algn="ctr"/>
            <a:r>
              <a:rPr lang="en-US" altLang="da-DK" sz="2400" dirty="0" smtClean="0">
                <a:solidFill>
                  <a:schemeClr val="bg2"/>
                </a:solidFill>
              </a:rPr>
              <a:t>Kaplan-Meier estimates of graft failure according to quartiles of MELD at 10 days after </a:t>
            </a:r>
            <a:r>
              <a:rPr lang="en-US" altLang="da-DK" sz="2400" dirty="0" err="1" smtClean="0">
                <a:solidFill>
                  <a:schemeClr val="bg2"/>
                </a:solidFill>
              </a:rPr>
              <a:t>LTx</a:t>
            </a:r>
            <a:endParaRPr lang="da-DK" altLang="da-DK" sz="2400" dirty="0" smtClean="0">
              <a:solidFill>
                <a:schemeClr val="bg2"/>
              </a:solidFill>
            </a:endParaRPr>
          </a:p>
        </p:txBody>
      </p:sp>
      <p:pic>
        <p:nvPicPr>
          <p:cNvPr id="1028" name="Picture 4" descr="C:\Documents and Settings\AROS0083\Dokumenter\Biomarker\Stata\Graphs and tables\Kaplain-Meier day 10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22913"/>
            <a:ext cx="8100392" cy="553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26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>
          <a:xfrm>
            <a:off x="1403648" y="434752"/>
            <a:ext cx="7239000" cy="762000"/>
          </a:xfrm>
        </p:spPr>
        <p:txBody>
          <a:bodyPr anchor="ctr"/>
          <a:lstStyle/>
          <a:p>
            <a:pPr algn="ctr"/>
            <a:r>
              <a:rPr lang="en-US" altLang="da-DK" sz="2400" dirty="0" smtClean="0">
                <a:solidFill>
                  <a:schemeClr val="bg2"/>
                </a:solidFill>
              </a:rPr>
              <a:t>The post-</a:t>
            </a:r>
            <a:r>
              <a:rPr lang="en-US" altLang="da-DK" sz="2400" dirty="0" err="1" smtClean="0">
                <a:solidFill>
                  <a:schemeClr val="bg2"/>
                </a:solidFill>
              </a:rPr>
              <a:t>LTx</a:t>
            </a:r>
            <a:r>
              <a:rPr lang="en-US" altLang="da-DK" sz="2400" dirty="0" smtClean="0">
                <a:solidFill>
                  <a:schemeClr val="bg2"/>
                </a:solidFill>
              </a:rPr>
              <a:t> MELD score has a good discriminatory performance</a:t>
            </a:r>
            <a:endParaRPr lang="da-DK" altLang="da-DK" sz="2400" dirty="0" smtClean="0">
              <a:solidFill>
                <a:schemeClr val="bg2"/>
              </a:solidFill>
            </a:endParaRPr>
          </a:p>
        </p:txBody>
      </p:sp>
      <p:pic>
        <p:nvPicPr>
          <p:cNvPr id="2051" name="Picture 3" descr="C:\Documents and Settings\AROS0083\Dokumenter\WTC 2014\Forest H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" t="2132" r="8942" b="1748"/>
          <a:stretch/>
        </p:blipFill>
        <p:spPr bwMode="auto">
          <a:xfrm>
            <a:off x="1032713" y="1340769"/>
            <a:ext cx="4608511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504135"/>
              </p:ext>
            </p:extLst>
          </p:nvPr>
        </p:nvGraphicFramePr>
        <p:xfrm>
          <a:off x="5641224" y="1124744"/>
          <a:ext cx="3456383" cy="4896542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1481307"/>
                <a:gridCol w="987538"/>
                <a:gridCol w="987538"/>
              </a:tblGrid>
              <a:tr h="54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AUROC </a:t>
                      </a:r>
                      <a:r>
                        <a:rPr lang="da-DK" sz="1400" dirty="0" smtClean="0">
                          <a:effectLst/>
                        </a:rPr>
                        <a:t/>
                      </a:r>
                      <a:br>
                        <a:rPr lang="da-DK" sz="1400" dirty="0" smtClean="0">
                          <a:effectLst/>
                        </a:rPr>
                      </a:br>
                      <a:r>
                        <a:rPr lang="da-DK" sz="1400" dirty="0" smtClean="0">
                          <a:effectLst/>
                        </a:rPr>
                        <a:t>(</a:t>
                      </a:r>
                      <a:r>
                        <a:rPr lang="da-DK" sz="1400" dirty="0">
                          <a:effectLst/>
                        </a:rPr>
                        <a:t>95% CI)</a:t>
                      </a:r>
                      <a:endParaRPr lang="da-DK" sz="1400" dirty="0">
                        <a:solidFill>
                          <a:schemeClr val="bg2"/>
                        </a:solidFill>
                        <a:effectLst/>
                        <a:latin typeface="Helvetica"/>
                        <a:ea typeface="Helvetica"/>
                      </a:endParaRPr>
                    </a:p>
                  </a:txBody>
                  <a:tcPr marL="50800" marR="50800" marT="50800" marB="508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err="1">
                          <a:effectLst/>
                        </a:rPr>
                        <a:t>Sensitivity</a:t>
                      </a:r>
                      <a:endParaRPr lang="da-DK" sz="1400" dirty="0">
                        <a:solidFill>
                          <a:schemeClr val="bg2"/>
                        </a:solidFill>
                        <a:effectLst/>
                        <a:latin typeface="Helvetica"/>
                        <a:ea typeface="Helvetica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Specificity</a:t>
                      </a:r>
                      <a:endParaRPr lang="da-DK" sz="1400" dirty="0">
                        <a:solidFill>
                          <a:schemeClr val="bg2"/>
                        </a:solidFill>
                        <a:effectLst/>
                        <a:latin typeface="Helvetica"/>
                        <a:ea typeface="Helvetica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3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b="0" dirty="0">
                          <a:solidFill>
                            <a:schemeClr val="bg2"/>
                          </a:solidFill>
                          <a:effectLst/>
                        </a:rPr>
                        <a:t>0.60 (0.50 - 0.70)</a:t>
                      </a:r>
                      <a:endParaRPr lang="da-DK" sz="1400" b="0" dirty="0">
                        <a:solidFill>
                          <a:schemeClr val="bg2"/>
                        </a:solidFill>
                        <a:effectLst/>
                        <a:latin typeface="Helvetica"/>
                        <a:ea typeface="Helvetica"/>
                      </a:endParaRPr>
                    </a:p>
                  </a:txBody>
                  <a:tcPr marL="50800" marR="50800" marT="50800" marB="508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solidFill>
                            <a:schemeClr val="bg2"/>
                          </a:solidFill>
                          <a:effectLst/>
                        </a:rPr>
                        <a:t>37.8</a:t>
                      </a:r>
                      <a:endParaRPr lang="da-DK" sz="1400" dirty="0">
                        <a:solidFill>
                          <a:schemeClr val="bg2"/>
                        </a:solidFill>
                        <a:effectLst/>
                        <a:latin typeface="Helvetica"/>
                        <a:ea typeface="Helvetica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solidFill>
                            <a:schemeClr val="bg2"/>
                          </a:solidFill>
                          <a:effectLst/>
                        </a:rPr>
                        <a:t>77.2</a:t>
                      </a:r>
                      <a:endParaRPr lang="da-DK" sz="1400" dirty="0">
                        <a:solidFill>
                          <a:schemeClr val="bg2"/>
                        </a:solidFill>
                        <a:effectLst/>
                        <a:latin typeface="Helvetica"/>
                        <a:ea typeface="Helvetica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88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b="0" dirty="0">
                          <a:solidFill>
                            <a:schemeClr val="bg2"/>
                          </a:solidFill>
                          <a:effectLst/>
                        </a:rPr>
                        <a:t>0.70 (0.60 - 0.80)</a:t>
                      </a:r>
                      <a:endParaRPr lang="da-DK" sz="1400" b="0" dirty="0">
                        <a:solidFill>
                          <a:schemeClr val="bg2"/>
                        </a:solidFill>
                        <a:effectLst/>
                        <a:latin typeface="Helvetica"/>
                        <a:ea typeface="Helvetica"/>
                      </a:endParaRPr>
                    </a:p>
                  </a:txBody>
                  <a:tcPr marL="50800" marR="50800" marT="50800" marB="508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solidFill>
                            <a:schemeClr val="bg2"/>
                          </a:solidFill>
                          <a:effectLst/>
                        </a:rPr>
                        <a:t>52.8</a:t>
                      </a:r>
                      <a:endParaRPr lang="da-DK" sz="1400" dirty="0">
                        <a:solidFill>
                          <a:schemeClr val="bg2"/>
                        </a:solidFill>
                        <a:effectLst/>
                        <a:latin typeface="Helvetica"/>
                        <a:ea typeface="Helvetica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solidFill>
                            <a:schemeClr val="bg2"/>
                          </a:solidFill>
                          <a:effectLst/>
                        </a:rPr>
                        <a:t>80.3</a:t>
                      </a:r>
                      <a:endParaRPr lang="da-DK" sz="1400">
                        <a:solidFill>
                          <a:schemeClr val="bg2"/>
                        </a:solidFill>
                        <a:effectLst/>
                        <a:latin typeface="Helvetica"/>
                        <a:ea typeface="Helvetica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069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2"/>
                          </a:solidFill>
                          <a:effectLst/>
                        </a:rPr>
                        <a:t>0.75 (0.66 - 0.83)</a:t>
                      </a:r>
                      <a:endParaRPr lang="da-DK" sz="1400" b="0" dirty="0">
                        <a:solidFill>
                          <a:schemeClr val="bg2"/>
                        </a:solidFill>
                        <a:effectLst/>
                        <a:latin typeface="Helvetica"/>
                        <a:ea typeface="Helvetica"/>
                      </a:endParaRPr>
                    </a:p>
                  </a:txBody>
                  <a:tcPr marL="50800" marR="50800" marT="50800" marB="508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</a:rPr>
                        <a:t>55.9</a:t>
                      </a:r>
                      <a:endParaRPr lang="da-DK" sz="1400" dirty="0">
                        <a:solidFill>
                          <a:schemeClr val="bg2"/>
                        </a:solidFill>
                        <a:effectLst/>
                        <a:latin typeface="Helvetica"/>
                        <a:ea typeface="Helvetica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</a:rPr>
                        <a:t>80.0</a:t>
                      </a:r>
                      <a:endParaRPr lang="da-DK" sz="1400" dirty="0">
                        <a:solidFill>
                          <a:schemeClr val="bg2"/>
                        </a:solidFill>
                        <a:effectLst/>
                        <a:latin typeface="Helvetica"/>
                        <a:ea typeface="Helvetica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92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2"/>
                          </a:solidFill>
                          <a:effectLst/>
                        </a:rPr>
                        <a:t>0.79 (0.71 - 0.87)</a:t>
                      </a:r>
                      <a:endParaRPr lang="da-DK" sz="1400" b="0" dirty="0">
                        <a:solidFill>
                          <a:schemeClr val="bg2"/>
                        </a:solidFill>
                        <a:effectLst/>
                        <a:latin typeface="Helvetica"/>
                        <a:ea typeface="Helvetica"/>
                      </a:endParaRPr>
                    </a:p>
                  </a:txBody>
                  <a:tcPr marL="50800" marR="50800" marT="50800" marB="508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</a:rPr>
                        <a:t>61.3</a:t>
                      </a:r>
                      <a:endParaRPr lang="da-DK" sz="1400" dirty="0">
                        <a:solidFill>
                          <a:schemeClr val="bg2"/>
                        </a:solidFill>
                        <a:effectLst/>
                        <a:latin typeface="Helvetica"/>
                        <a:ea typeface="Helvetica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</a:rPr>
                        <a:t>80.9</a:t>
                      </a:r>
                      <a:endParaRPr lang="da-DK" sz="1400" dirty="0">
                        <a:solidFill>
                          <a:schemeClr val="bg2"/>
                        </a:solidFill>
                        <a:effectLst/>
                        <a:latin typeface="Helvetica"/>
                        <a:ea typeface="Helvetica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88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</a:rPr>
                        <a:t>0.80 (0.72 - 0.89)</a:t>
                      </a:r>
                      <a:endParaRPr lang="da-DK" sz="1400" b="1" dirty="0">
                        <a:solidFill>
                          <a:schemeClr val="bg2"/>
                        </a:solidFill>
                        <a:effectLst/>
                        <a:latin typeface="Helvetica"/>
                        <a:ea typeface="Helvetica"/>
                      </a:endParaRPr>
                    </a:p>
                  </a:txBody>
                  <a:tcPr marL="50800" marR="50800" marT="50800" marB="508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b="1" dirty="0">
                          <a:solidFill>
                            <a:schemeClr val="bg2"/>
                          </a:solidFill>
                          <a:effectLst/>
                        </a:rPr>
                        <a:t>71.0</a:t>
                      </a:r>
                      <a:endParaRPr lang="da-DK" sz="1400" b="1" dirty="0">
                        <a:solidFill>
                          <a:schemeClr val="bg2"/>
                        </a:solidFill>
                        <a:effectLst/>
                        <a:latin typeface="Helvetica"/>
                        <a:ea typeface="Helvetica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b="1" dirty="0">
                          <a:solidFill>
                            <a:schemeClr val="bg2"/>
                          </a:solidFill>
                          <a:effectLst/>
                        </a:rPr>
                        <a:t>81.8</a:t>
                      </a:r>
                      <a:endParaRPr lang="da-DK" sz="1400" b="1" dirty="0">
                        <a:solidFill>
                          <a:schemeClr val="bg2"/>
                        </a:solidFill>
                        <a:effectLst/>
                        <a:latin typeface="Helvetica"/>
                        <a:ea typeface="Helvetica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88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b="0" dirty="0">
                          <a:solidFill>
                            <a:schemeClr val="bg2"/>
                          </a:solidFill>
                          <a:effectLst/>
                        </a:rPr>
                        <a:t>0.80 (0.71 - 0.89)</a:t>
                      </a:r>
                      <a:endParaRPr lang="da-DK" sz="1400" b="0" dirty="0">
                        <a:solidFill>
                          <a:schemeClr val="bg2"/>
                        </a:solidFill>
                        <a:effectLst/>
                        <a:latin typeface="Helvetica"/>
                        <a:ea typeface="Helvetica"/>
                      </a:endParaRPr>
                    </a:p>
                  </a:txBody>
                  <a:tcPr marL="50800" marR="50800" marT="50800" marB="508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solidFill>
                            <a:schemeClr val="bg2"/>
                          </a:solidFill>
                          <a:effectLst/>
                        </a:rPr>
                        <a:t>64.5</a:t>
                      </a:r>
                      <a:endParaRPr lang="da-DK" sz="1400" dirty="0">
                        <a:solidFill>
                          <a:schemeClr val="bg2"/>
                        </a:solidFill>
                        <a:effectLst/>
                        <a:latin typeface="Helvetica"/>
                        <a:ea typeface="Helvetica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solidFill>
                            <a:schemeClr val="bg2"/>
                          </a:solidFill>
                          <a:effectLst/>
                        </a:rPr>
                        <a:t>81.5</a:t>
                      </a:r>
                      <a:endParaRPr lang="da-DK" sz="1400" dirty="0">
                        <a:solidFill>
                          <a:schemeClr val="bg2"/>
                        </a:solidFill>
                        <a:effectLst/>
                        <a:latin typeface="Helvetica"/>
                        <a:ea typeface="Helvetica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88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2"/>
                          </a:solidFill>
                          <a:effectLst/>
                        </a:rPr>
                        <a:t>0.75 (0.64 - 0.86)</a:t>
                      </a:r>
                      <a:endParaRPr lang="da-DK" sz="1400" b="0" dirty="0">
                        <a:solidFill>
                          <a:schemeClr val="bg2"/>
                        </a:solidFill>
                        <a:effectLst/>
                        <a:latin typeface="Helvetica"/>
                        <a:ea typeface="Helvetica"/>
                      </a:endParaRPr>
                    </a:p>
                  </a:txBody>
                  <a:tcPr marL="50800" marR="50800" marT="50800" marB="508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</a:rPr>
                        <a:t>57.1</a:t>
                      </a:r>
                      <a:endParaRPr lang="da-DK" sz="1400" dirty="0">
                        <a:solidFill>
                          <a:schemeClr val="bg2"/>
                        </a:solidFill>
                        <a:effectLst/>
                        <a:latin typeface="Helvetica"/>
                        <a:ea typeface="Helvetica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</a:rPr>
                        <a:t>80.9</a:t>
                      </a:r>
                      <a:endParaRPr lang="da-DK" sz="1400" dirty="0">
                        <a:solidFill>
                          <a:schemeClr val="bg2"/>
                        </a:solidFill>
                        <a:effectLst/>
                        <a:latin typeface="Helvetica"/>
                        <a:ea typeface="Helvetica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25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igshospitalet">
  <a:themeElements>
    <a:clrScheme name="">
      <a:dk1>
        <a:srgbClr val="404040"/>
      </a:dk1>
      <a:lt1>
        <a:srgbClr val="FFFFFF"/>
      </a:lt1>
      <a:dk2>
        <a:srgbClr val="404040"/>
      </a:dk2>
      <a:lt2>
        <a:srgbClr val="000000"/>
      </a:lt2>
      <a:accent1>
        <a:srgbClr val="009AEB"/>
      </a:accent1>
      <a:accent2>
        <a:srgbClr val="B7E3F7"/>
      </a:accent2>
      <a:accent3>
        <a:srgbClr val="FFFFFF"/>
      </a:accent3>
      <a:accent4>
        <a:srgbClr val="353535"/>
      </a:accent4>
      <a:accent5>
        <a:srgbClr val="AACAF3"/>
      </a:accent5>
      <a:accent6>
        <a:srgbClr val="A6CEE0"/>
      </a:accent6>
      <a:hlink>
        <a:srgbClr val="CEECFA"/>
      </a:hlink>
      <a:folHlink>
        <a:srgbClr val="808080"/>
      </a:folHlink>
    </a:clrScheme>
    <a:fontScheme name="Kontortema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noProof="1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noProof="1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Kontortema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Rigshospitalet</Template>
  <TotalTime>3394</TotalTime>
  <Words>1523</Words>
  <Application>Microsoft Office PowerPoint</Application>
  <PresentationFormat>Skærmshow (4:3)</PresentationFormat>
  <Paragraphs>228</Paragraphs>
  <Slides>15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15</vt:i4>
      </vt:variant>
    </vt:vector>
  </HeadingPairs>
  <TitlesOfParts>
    <vt:vector size="17" baseType="lpstr">
      <vt:lpstr>Rigshospitalet</vt:lpstr>
      <vt:lpstr>Office Theme</vt:lpstr>
      <vt:lpstr>Andreas A. Rostved, MD Research assistant  Department of Surgical Gastroenterology and Transplantation Rigshospitalet – Copenhagen University Hospital Denmark</vt:lpstr>
      <vt:lpstr>Post-Transplant MELD Score Predicts Mortality and Re-Transplantation Among Liver Transplant Recipients</vt:lpstr>
      <vt:lpstr>Introduction</vt:lpstr>
      <vt:lpstr>Objective</vt:lpstr>
      <vt:lpstr>Methods</vt:lpstr>
      <vt:lpstr>General characteristics</vt:lpstr>
      <vt:lpstr>Kinetics of the MELD score</vt:lpstr>
      <vt:lpstr>Kaplan-Meier estimates of graft failure according to quartiles of MELD at 10 days after LTx</vt:lpstr>
      <vt:lpstr>The post-LTx MELD score has a good discriminatory performance</vt:lpstr>
      <vt:lpstr>The adjusted MELD score performs equally good and ΔMELD from day 1-10 predicts graft failure </vt:lpstr>
      <vt:lpstr>Conclusions</vt:lpstr>
      <vt:lpstr>Components of the MELD score</vt:lpstr>
      <vt:lpstr>Donor characteristics</vt:lpstr>
      <vt:lpstr>Change in the adjusted MELD after adding ΔMELD individually</vt:lpstr>
      <vt:lpstr>Immediate cause of death</vt:lpstr>
    </vt:vector>
  </TitlesOfParts>
  <Company>Region Hovedstaden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Biomarkers in Liver Transplantation: Prognostic and Diagnostic Use</dc:title>
  <dc:creator>AROS0083</dc:creator>
  <cp:lastModifiedBy>AROS0083</cp:lastModifiedBy>
  <cp:revision>197</cp:revision>
  <dcterms:created xsi:type="dcterms:W3CDTF">2013-10-28T13:43:40Z</dcterms:created>
  <dcterms:modified xsi:type="dcterms:W3CDTF">2014-09-08T12:02:58Z</dcterms:modified>
</cp:coreProperties>
</file>